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72" r:id="rId2"/>
    <p:sldId id="273" r:id="rId3"/>
    <p:sldId id="268" r:id="rId4"/>
    <p:sldId id="258" r:id="rId5"/>
    <p:sldId id="259" r:id="rId6"/>
    <p:sldId id="260" r:id="rId7"/>
    <p:sldId id="271" r:id="rId8"/>
    <p:sldId id="261" r:id="rId9"/>
    <p:sldId id="262" r:id="rId10"/>
    <p:sldId id="263" r:id="rId11"/>
    <p:sldId id="264" r:id="rId12"/>
    <p:sldId id="265" r:id="rId13"/>
    <p:sldId id="267" r:id="rId14"/>
    <p:sldId id="266" r:id="rId1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660"/>
  </p:normalViewPr>
  <p:slideViewPr>
    <p:cSldViewPr snapToGrid="0">
      <p:cViewPr varScale="1">
        <p:scale>
          <a:sx n="68" d="100"/>
          <a:sy n="68" d="100"/>
        </p:scale>
        <p:origin x="61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E08FF-6720-4E88-9FF5-42555D41BF22}" type="datetimeFigureOut">
              <a:rPr lang="es-MX" smtClean="0"/>
              <a:t>03/05/2016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1A3DF8-3EF1-49C3-97F3-8748FA2FD6EC}" type="slidenum">
              <a:rPr lang="es-MX" smtClean="0"/>
              <a:t>‹Nº›</a:t>
            </a:fld>
            <a:endParaRPr lang="es-MX"/>
          </a:p>
        </p:txBody>
      </p:sp>
    </p:spTree>
    <p:extLst>
      <p:ext uri="{BB962C8B-B14F-4D97-AF65-F5344CB8AC3E}">
        <p14:creationId xmlns:p14="http://schemas.microsoft.com/office/powerpoint/2010/main" val="4019223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Podríamos</a:t>
            </a:r>
            <a:r>
              <a:rPr lang="es-MX" baseline="0" dirty="0" smtClean="0"/>
              <a:t> quitar temas vistos?!</a:t>
            </a:r>
            <a:endParaRPr lang="es-MX" dirty="0"/>
          </a:p>
        </p:txBody>
      </p:sp>
      <p:sp>
        <p:nvSpPr>
          <p:cNvPr id="4" name="Marcador de número de diapositiva 3"/>
          <p:cNvSpPr>
            <a:spLocks noGrp="1"/>
          </p:cNvSpPr>
          <p:nvPr>
            <p:ph type="sldNum" sz="quarter" idx="10"/>
          </p:nvPr>
        </p:nvSpPr>
        <p:spPr/>
        <p:txBody>
          <a:bodyPr/>
          <a:lstStyle/>
          <a:p>
            <a:fld id="{1F1A3DF8-3EF1-49C3-97F3-8748FA2FD6EC}" type="slidenum">
              <a:rPr lang="es-MX" smtClean="0"/>
              <a:t>3</a:t>
            </a:fld>
            <a:endParaRPr lang="es-MX"/>
          </a:p>
        </p:txBody>
      </p:sp>
    </p:spTree>
    <p:extLst>
      <p:ext uri="{BB962C8B-B14F-4D97-AF65-F5344CB8AC3E}">
        <p14:creationId xmlns:p14="http://schemas.microsoft.com/office/powerpoint/2010/main" val="2193768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Temas:</a:t>
            </a:r>
          </a:p>
          <a:p>
            <a:pPr marL="171450" indent="-171450">
              <a:buFont typeface="Arial" panose="020B0604020202020204" pitchFamily="34" charset="0"/>
              <a:buChar char="•"/>
            </a:pPr>
            <a:r>
              <a:rPr lang="es-MX" baseline="0" dirty="0" smtClean="0"/>
              <a:t>Sistemas comerciales</a:t>
            </a:r>
          </a:p>
          <a:p>
            <a:pPr marL="171450" indent="-171450">
              <a:buFont typeface="Arial" panose="020B0604020202020204" pitchFamily="34" charset="0"/>
              <a:buChar char="•"/>
            </a:pPr>
            <a:r>
              <a:rPr lang="es-MX" baseline="0" dirty="0" smtClean="0"/>
              <a:t>Sistemas similares</a:t>
            </a:r>
            <a:endParaRPr lang="es-MX" dirty="0"/>
          </a:p>
        </p:txBody>
      </p:sp>
      <p:sp>
        <p:nvSpPr>
          <p:cNvPr id="4" name="Marcador de número de diapositiva 3"/>
          <p:cNvSpPr>
            <a:spLocks noGrp="1"/>
          </p:cNvSpPr>
          <p:nvPr>
            <p:ph type="sldNum" sz="quarter" idx="10"/>
          </p:nvPr>
        </p:nvSpPr>
        <p:spPr/>
        <p:txBody>
          <a:bodyPr/>
          <a:lstStyle/>
          <a:p>
            <a:fld id="{A5718453-0E41-44C5-BDCF-B7A86F8DE2C9}" type="slidenum">
              <a:rPr lang="es-MX" smtClean="0">
                <a:solidFill>
                  <a:prstClr val="black"/>
                </a:solidFill>
              </a:rPr>
              <a:pPr/>
              <a:t>5</a:t>
            </a:fld>
            <a:endParaRPr lang="es-MX">
              <a:solidFill>
                <a:prstClr val="black"/>
              </a:solidFill>
            </a:endParaRPr>
          </a:p>
        </p:txBody>
      </p:sp>
    </p:spTree>
    <p:extLst>
      <p:ext uri="{BB962C8B-B14F-4D97-AF65-F5344CB8AC3E}">
        <p14:creationId xmlns:p14="http://schemas.microsoft.com/office/powerpoint/2010/main" val="298457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Temas:</a:t>
            </a:r>
          </a:p>
          <a:p>
            <a:pPr marL="171450" indent="-171450">
              <a:buFont typeface="Arial" panose="020B0604020202020204" pitchFamily="34" charset="0"/>
              <a:buChar char="•"/>
            </a:pPr>
            <a:r>
              <a:rPr lang="es-MX" dirty="0" smtClean="0"/>
              <a:t>Mencionar</a:t>
            </a:r>
            <a:r>
              <a:rPr lang="es-MX" baseline="0" dirty="0" smtClean="0"/>
              <a:t> el uso de los diferentes navegadores</a:t>
            </a:r>
          </a:p>
          <a:p>
            <a:pPr marL="171450" indent="-171450">
              <a:buFont typeface="Arial" panose="020B0604020202020204" pitchFamily="34" charset="0"/>
              <a:buChar char="•"/>
            </a:pPr>
            <a:r>
              <a:rPr lang="es-MX" baseline="0" dirty="0" smtClean="0"/>
              <a:t>Mostrar los resultados</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A5718453-0E41-44C5-BDCF-B7A86F8DE2C9}" type="slidenum">
              <a:rPr lang="es-MX" smtClean="0"/>
              <a:t>11</a:t>
            </a:fld>
            <a:endParaRPr lang="es-MX"/>
          </a:p>
        </p:txBody>
      </p:sp>
    </p:spTree>
    <p:extLst>
      <p:ext uri="{BB962C8B-B14F-4D97-AF65-F5344CB8AC3E}">
        <p14:creationId xmlns:p14="http://schemas.microsoft.com/office/powerpoint/2010/main" val="3557350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17:41</a:t>
            </a:r>
            <a:endParaRPr lang="es-MX" dirty="0"/>
          </a:p>
        </p:txBody>
      </p:sp>
      <p:sp>
        <p:nvSpPr>
          <p:cNvPr id="4" name="Marcador de número de diapositiva 3"/>
          <p:cNvSpPr>
            <a:spLocks noGrp="1"/>
          </p:cNvSpPr>
          <p:nvPr>
            <p:ph type="sldNum" sz="quarter" idx="10"/>
          </p:nvPr>
        </p:nvSpPr>
        <p:spPr/>
        <p:txBody>
          <a:bodyPr/>
          <a:lstStyle/>
          <a:p>
            <a:fld id="{1F1A3DF8-3EF1-49C3-97F3-8748FA2FD6EC}" type="slidenum">
              <a:rPr lang="es-MX" smtClean="0"/>
              <a:t>13</a:t>
            </a:fld>
            <a:endParaRPr lang="es-MX"/>
          </a:p>
        </p:txBody>
      </p:sp>
    </p:spTree>
    <p:extLst>
      <p:ext uri="{BB962C8B-B14F-4D97-AF65-F5344CB8AC3E}">
        <p14:creationId xmlns:p14="http://schemas.microsoft.com/office/powerpoint/2010/main" val="3603256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93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7379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031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550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7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9409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5692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95812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0482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solidFill>
                  <a:srgbClr val="455F51"/>
                </a:solidFill>
              </a:rPr>
              <a:pPr/>
              <a:t>‹Nº›</a:t>
            </a:fld>
            <a:endParaRPr lang="en-US" dirty="0">
              <a:solidFill>
                <a:srgbClr val="455F51"/>
              </a:solidFill>
            </a:endParaRPr>
          </a:p>
        </p:txBody>
      </p:sp>
    </p:spTree>
    <p:extLst>
      <p:ext uri="{BB962C8B-B14F-4D97-AF65-F5344CB8AC3E}">
        <p14:creationId xmlns:p14="http://schemas.microsoft.com/office/powerpoint/2010/main" val="100454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solidFill>
                  <a:prstClr val="black">
                    <a:tint val="75000"/>
                  </a:prstClr>
                </a:solidFill>
              </a:rPr>
              <a:pPr/>
              <a:t>5/3/2016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4850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pattFill prst="pct5">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defTabSz="457200"/>
            <a:fld id="{B61BEF0D-F0BB-DE4B-95CE-6DB70DBA9567}" type="datetimeFigureOut">
              <a:rPr lang="en-US" smtClean="0">
                <a:solidFill>
                  <a:prstClr val="black">
                    <a:tint val="75000"/>
                  </a:prstClr>
                </a:solidFill>
              </a:rPr>
              <a:pPr defTabSz="457200"/>
              <a:t>5/3/2016</a:t>
            </a:fld>
            <a:endParaRPr lang="en-US" dirty="0">
              <a:solidFill>
                <a:prstClr val="black">
                  <a:tint val="75000"/>
                </a:prstClr>
              </a:solidFill>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defTabSz="457200"/>
            <a:fld id="{D57F1E4F-1CFF-5643-939E-217C01CDF565}" type="slidenum">
              <a:rPr lang="en-US" smtClean="0"/>
              <a:pPr defTabSz="457200"/>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73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8.tmp"/><Relationship Id="rId3" Type="http://schemas.openxmlformats.org/officeDocument/2006/relationships/image" Target="../media/image33.tmp"/><Relationship Id="rId7" Type="http://schemas.openxmlformats.org/officeDocument/2006/relationships/image" Target="../media/image37.tmp"/><Relationship Id="rId2" Type="http://schemas.openxmlformats.org/officeDocument/2006/relationships/image" Target="../media/image32.jpg"/><Relationship Id="rId1" Type="http://schemas.openxmlformats.org/officeDocument/2006/relationships/slideLayout" Target="../slideLayouts/slideLayout6.xml"/><Relationship Id="rId6" Type="http://schemas.openxmlformats.org/officeDocument/2006/relationships/image" Target="../media/image36.tmp"/><Relationship Id="rId5" Type="http://schemas.openxmlformats.org/officeDocument/2006/relationships/image" Target="../media/image35.tmp"/><Relationship Id="rId4" Type="http://schemas.openxmlformats.org/officeDocument/2006/relationships/image" Target="../media/image34.tm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tmp"/><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699831" y="1902624"/>
            <a:ext cx="10471013" cy="1103271"/>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MX" sz="2400" smtClean="0">
                <a:solidFill>
                  <a:schemeClr val="tx1"/>
                </a:solidFill>
              </a:rPr>
              <a:t>Sistema Web para la Gestión de Evaluaciones a Alumnos de la Escuela Superior de Medicina que realizan Internado Rotatorio.</a:t>
            </a:r>
            <a:br>
              <a:rPr lang="es-MX" sz="2400" smtClean="0">
                <a:solidFill>
                  <a:schemeClr val="tx1"/>
                </a:solidFill>
              </a:rPr>
            </a:br>
            <a:r>
              <a:rPr lang="es-MX" sz="1800" smtClean="0">
                <a:solidFill>
                  <a:schemeClr val="tx1"/>
                </a:solidFill>
              </a:rPr>
              <a:t>Trabajo Terminal 2015 – B003</a:t>
            </a:r>
            <a:endParaRPr lang="es-MX" sz="1800" dirty="0">
              <a:solidFill>
                <a:schemeClr val="tx1"/>
              </a:solidFill>
            </a:endParaRPr>
          </a:p>
        </p:txBody>
      </p:sp>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l="16202" r="19468" b="4899"/>
          <a:stretch/>
        </p:blipFill>
        <p:spPr>
          <a:xfrm>
            <a:off x="1167864" y="-30351"/>
            <a:ext cx="1126434" cy="1784282"/>
          </a:xfrm>
          <a:prstGeom prst="rect">
            <a:avLst/>
          </a:prstGeom>
        </p:spPr>
      </p:pic>
      <p:pic>
        <p:nvPicPr>
          <p:cNvPr id="4" name="Imagen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71482" y="197958"/>
            <a:ext cx="2173358" cy="1481836"/>
          </a:xfrm>
          <a:prstGeom prst="rect">
            <a:avLst/>
          </a:prstGeom>
        </p:spPr>
      </p:pic>
      <p:sp>
        <p:nvSpPr>
          <p:cNvPr id="5" name="Subtítulo 2"/>
          <p:cNvSpPr txBox="1">
            <a:spLocks/>
          </p:cNvSpPr>
          <p:nvPr/>
        </p:nvSpPr>
        <p:spPr>
          <a:xfrm>
            <a:off x="1960278" y="3045651"/>
            <a:ext cx="7950117" cy="1060659"/>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buClr>
                <a:srgbClr val="A53010"/>
              </a:buClr>
            </a:pPr>
            <a:r>
              <a:rPr lang="es-MX" sz="1600" dirty="0" smtClean="0">
                <a:solidFill>
                  <a:schemeClr val="tx1"/>
                </a:solidFill>
              </a:rPr>
              <a:t>Presentan</a:t>
            </a:r>
          </a:p>
          <a:p>
            <a:pPr algn="ctr">
              <a:buClr>
                <a:srgbClr val="A53010"/>
              </a:buClr>
            </a:pPr>
            <a:r>
              <a:rPr lang="es-MX" sz="1600" dirty="0" smtClean="0">
                <a:solidFill>
                  <a:schemeClr val="tx1"/>
                </a:solidFill>
              </a:rPr>
              <a:t>Pérez Raya Alejandro Adolfo</a:t>
            </a:r>
          </a:p>
          <a:p>
            <a:pPr algn="ctr">
              <a:buClr>
                <a:srgbClr val="A53010"/>
              </a:buClr>
            </a:pPr>
            <a:r>
              <a:rPr lang="es-MX" sz="1600" dirty="0" smtClean="0">
                <a:solidFill>
                  <a:schemeClr val="tx1"/>
                </a:solidFill>
              </a:rPr>
              <a:t>Prado Hernández Itzayana</a:t>
            </a:r>
            <a:endParaRPr lang="es-MX" sz="1600" dirty="0">
              <a:solidFill>
                <a:schemeClr val="tx1"/>
              </a:solidFill>
            </a:endParaRPr>
          </a:p>
        </p:txBody>
      </p:sp>
      <p:sp>
        <p:nvSpPr>
          <p:cNvPr id="6" name="CuadroTexto 5"/>
          <p:cNvSpPr txBox="1"/>
          <p:nvPr/>
        </p:nvSpPr>
        <p:spPr>
          <a:xfrm>
            <a:off x="2426403" y="277156"/>
            <a:ext cx="7017865" cy="1323439"/>
          </a:xfrm>
          <a:prstGeom prst="rect">
            <a:avLst/>
          </a:prstGeom>
          <a:noFill/>
        </p:spPr>
        <p:txBody>
          <a:bodyPr wrap="square" rtlCol="0">
            <a:spAutoFit/>
          </a:bodyPr>
          <a:lstStyle/>
          <a:p>
            <a:pPr algn="ctr"/>
            <a:r>
              <a:rPr lang="es-MX" sz="4400" dirty="0"/>
              <a:t>Instituto Politécnico Nacional</a:t>
            </a:r>
          </a:p>
          <a:p>
            <a:pPr algn="ctr"/>
            <a:r>
              <a:rPr lang="es-MX" sz="3600" dirty="0"/>
              <a:t>Escuela Superior de Cómputo</a:t>
            </a:r>
          </a:p>
        </p:txBody>
      </p:sp>
      <p:sp>
        <p:nvSpPr>
          <p:cNvPr id="7" name="Subtítulo 2"/>
          <p:cNvSpPr txBox="1">
            <a:spLocks/>
          </p:cNvSpPr>
          <p:nvPr/>
        </p:nvSpPr>
        <p:spPr>
          <a:xfrm>
            <a:off x="1828171" y="4567875"/>
            <a:ext cx="8795005" cy="1060659"/>
          </a:xfrm>
          <a:prstGeom prst="rect">
            <a:avLst/>
          </a:prstGeom>
        </p:spPr>
        <p:txBody>
          <a:bodyPr vert="horz" lIns="91440" tIns="45720" rIns="91440" bIns="45720" numCol="2"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buClr>
                <a:srgbClr val="A53010"/>
              </a:buClr>
            </a:pPr>
            <a:endParaRPr lang="es-MX" sz="1600" dirty="0" smtClean="0">
              <a:solidFill>
                <a:schemeClr val="tx1"/>
              </a:solidFill>
            </a:endParaRPr>
          </a:p>
          <a:p>
            <a:pPr>
              <a:buClr>
                <a:srgbClr val="A53010"/>
              </a:buClr>
            </a:pPr>
            <a:r>
              <a:rPr lang="es-MX" sz="1600" dirty="0" smtClean="0">
                <a:solidFill>
                  <a:schemeClr val="tx1"/>
                </a:solidFill>
              </a:rPr>
              <a:t>Dr</a:t>
            </a:r>
            <a:r>
              <a:rPr lang="es-MX" sz="1600" dirty="0">
                <a:solidFill>
                  <a:schemeClr val="tx1"/>
                </a:solidFill>
              </a:rPr>
              <a:t>. Jorge Cortés Galicia</a:t>
            </a:r>
            <a:endParaRPr lang="es-MX" sz="1600" dirty="0" smtClean="0">
              <a:solidFill>
                <a:schemeClr val="tx1"/>
              </a:solidFill>
            </a:endParaRPr>
          </a:p>
          <a:p>
            <a:pPr algn="ctr">
              <a:buClr>
                <a:srgbClr val="A53010"/>
              </a:buClr>
            </a:pPr>
            <a:endParaRPr lang="es-MX" sz="1600" dirty="0" smtClean="0">
              <a:solidFill>
                <a:schemeClr val="tx1"/>
              </a:solidFill>
            </a:endParaRPr>
          </a:p>
          <a:p>
            <a:pPr algn="r">
              <a:buClr>
                <a:srgbClr val="A53010"/>
              </a:buClr>
            </a:pPr>
            <a:r>
              <a:rPr lang="fr-FR" sz="1600" dirty="0">
                <a:solidFill>
                  <a:schemeClr val="tx1"/>
                </a:solidFill>
              </a:rPr>
              <a:t>Lic. Monserrat Gabriela Pérez Vera</a:t>
            </a:r>
            <a:endParaRPr lang="es-MX" sz="1600" dirty="0">
              <a:solidFill>
                <a:schemeClr val="tx1"/>
              </a:solidFill>
            </a:endParaRPr>
          </a:p>
        </p:txBody>
      </p:sp>
      <p:sp>
        <p:nvSpPr>
          <p:cNvPr id="8" name="CuadroTexto 7"/>
          <p:cNvSpPr txBox="1"/>
          <p:nvPr/>
        </p:nvSpPr>
        <p:spPr>
          <a:xfrm>
            <a:off x="7422776" y="5839604"/>
            <a:ext cx="4303059" cy="338554"/>
          </a:xfrm>
          <a:prstGeom prst="rect">
            <a:avLst/>
          </a:prstGeom>
          <a:noFill/>
        </p:spPr>
        <p:txBody>
          <a:bodyPr wrap="square" rtlCol="0">
            <a:spAutoFit/>
          </a:bodyPr>
          <a:lstStyle/>
          <a:p>
            <a:pPr algn="r"/>
            <a:r>
              <a:rPr lang="es-MX" sz="1600" dirty="0"/>
              <a:t>Ciudad de México</a:t>
            </a:r>
            <a:r>
              <a:rPr lang="es-MX" sz="1600"/>
              <a:t>, </a:t>
            </a:r>
            <a:r>
              <a:rPr lang="es-MX" sz="1600" smtClean="0"/>
              <a:t>Mayo </a:t>
            </a:r>
            <a:r>
              <a:rPr lang="es-MX" sz="1600" dirty="0"/>
              <a:t>2016</a:t>
            </a:r>
          </a:p>
        </p:txBody>
      </p:sp>
      <p:sp>
        <p:nvSpPr>
          <p:cNvPr id="9" name="Subtítulo 2"/>
          <p:cNvSpPr txBox="1">
            <a:spLocks/>
          </p:cNvSpPr>
          <p:nvPr/>
        </p:nvSpPr>
        <p:spPr>
          <a:xfrm>
            <a:off x="1960278" y="4473746"/>
            <a:ext cx="7950117" cy="1060659"/>
          </a:xfrm>
          <a:prstGeom prst="rect">
            <a:avLst/>
          </a:prstGeom>
        </p:spPr>
        <p:txBody>
          <a:bodyPr vert="horz" lIns="91440" tIns="45720" rIns="91440" bIns="45720" numCol="1"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buClr>
                <a:srgbClr val="A53010"/>
              </a:buClr>
            </a:pPr>
            <a:r>
              <a:rPr lang="es-MX" sz="1600" dirty="0" smtClean="0">
                <a:solidFill>
                  <a:schemeClr val="tx1"/>
                </a:solidFill>
              </a:rPr>
              <a:t>Directores</a:t>
            </a:r>
          </a:p>
          <a:p>
            <a:pPr algn="ctr">
              <a:buClr>
                <a:srgbClr val="A53010"/>
              </a:buClr>
            </a:pPr>
            <a:endParaRPr lang="es-MX" sz="1600" dirty="0" smtClean="0">
              <a:solidFill>
                <a:schemeClr val="tx1"/>
              </a:solidFill>
            </a:endParaRPr>
          </a:p>
          <a:p>
            <a:pPr algn="ctr">
              <a:buClr>
                <a:srgbClr val="A53010"/>
              </a:buClr>
            </a:pPr>
            <a:endParaRPr lang="es-MX" sz="1600" dirty="0">
              <a:solidFill>
                <a:schemeClr val="tx1"/>
              </a:solidFill>
            </a:endParaRPr>
          </a:p>
        </p:txBody>
      </p:sp>
    </p:spTree>
    <p:extLst>
      <p:ext uri="{BB962C8B-B14F-4D97-AF65-F5344CB8AC3E}">
        <p14:creationId xmlns:p14="http://schemas.microsoft.com/office/powerpoint/2010/main" val="115531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6309" y="449943"/>
            <a:ext cx="10058400" cy="866503"/>
          </a:xfrm>
        </p:spPr>
        <p:txBody>
          <a:bodyPr>
            <a:normAutofit/>
          </a:bodyPr>
          <a:lstStyle/>
          <a:p>
            <a:pPr algn="ctr"/>
            <a:r>
              <a:rPr lang="es-MX" dirty="0" smtClean="0"/>
              <a:t>Diagrama de clases</a:t>
            </a:r>
            <a:endParaRPr lang="es-MX" dirty="0"/>
          </a:p>
        </p:txBody>
      </p:sp>
      <p:pic>
        <p:nvPicPr>
          <p:cNvPr id="3" name="Marcador de contenido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058" y="1903596"/>
            <a:ext cx="8832103" cy="4177048"/>
          </a:xfrm>
          <a:prstGeom prst="rect">
            <a:avLst/>
          </a:prstGeom>
        </p:spPr>
      </p:pic>
      <p:sp>
        <p:nvSpPr>
          <p:cNvPr id="4" name="Rectángulo 3"/>
          <p:cNvSpPr/>
          <p:nvPr/>
        </p:nvSpPr>
        <p:spPr>
          <a:xfrm>
            <a:off x="0" y="0"/>
            <a:ext cx="12192000" cy="6858000"/>
          </a:xfrm>
          <a:prstGeom prst="rect">
            <a:avLst/>
          </a:prstGeom>
          <a:solidFill>
            <a:schemeClr val="accent1">
              <a:alpha val="5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descr="Recorte de pantal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6219" y="2381104"/>
            <a:ext cx="3334215" cy="2095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n 5" descr="Recorte de pantall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3030" y="2381104"/>
            <a:ext cx="2372056" cy="1438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n 6" descr="Recorte de pantall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9113" y="2466841"/>
            <a:ext cx="3048425" cy="12670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7" descr="Recorte de pantall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16886" y="2314419"/>
            <a:ext cx="1771897" cy="2229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descr="Recorte de pantall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96211" y="2466841"/>
            <a:ext cx="3772426" cy="1800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descr="Recorte de pantalla"/>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96429" y="2319182"/>
            <a:ext cx="2486372" cy="2219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821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4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400"/>
                                        <p:tgtEl>
                                          <p:spTgt spid="5"/>
                                        </p:tgtEl>
                                      </p:cBhvr>
                                    </p:animEffect>
                                  </p:childTnLst>
                                </p:cTn>
                              </p:par>
                              <p:par>
                                <p:cTn id="11" presetID="35" presetClass="path" presetSubtype="0" accel="50000" decel="50000" fill="hold" nodeType="withEffect">
                                  <p:stCondLst>
                                    <p:cond delay="0"/>
                                  </p:stCondLst>
                                  <p:childTnLst>
                                    <p:animMotion origin="layout" path="M -0.00312 -0.03333 L -0.73164 -0.03912 " pathEditMode="relative" rAng="0" ptsTypes="AA">
                                      <p:cBhvr>
                                        <p:cTn id="12" dur="2000" fill="hold"/>
                                        <p:tgtEl>
                                          <p:spTgt spid="5"/>
                                        </p:tgtEl>
                                        <p:attrNameLst>
                                          <p:attrName>ppt_x</p:attrName>
                                          <p:attrName>ppt_y</p:attrName>
                                        </p:attrNameLst>
                                      </p:cBhvr>
                                      <p:rCtr x="-36432" y="-301"/>
                                    </p:animMotion>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500"/>
                                        <p:tgtEl>
                                          <p:spTgt spid="5"/>
                                        </p:tgtEl>
                                      </p:cBhvr>
                                    </p:animEffect>
                                    <p:set>
                                      <p:cBhvr>
                                        <p:cTn id="17" dur="1" fill="hold">
                                          <p:stCondLst>
                                            <p:cond delay="1499"/>
                                          </p:stCondLst>
                                        </p:cTn>
                                        <p:tgtEl>
                                          <p:spTgt spid="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600"/>
                                        <p:tgtEl>
                                          <p:spTgt spid="6"/>
                                        </p:tgtEl>
                                      </p:cBhvr>
                                    </p:animEffect>
                                  </p:childTnLst>
                                </p:cTn>
                              </p:par>
                              <p:par>
                                <p:cTn id="21" presetID="35" presetClass="path" presetSubtype="0" accel="50000" decel="50000" fill="hold" nodeType="withEffect">
                                  <p:stCondLst>
                                    <p:cond delay="0"/>
                                  </p:stCondLst>
                                  <p:childTnLst>
                                    <p:animMotion origin="layout" path="M 2.08333E-6 4.07407E-6 L -0.89792 0.00926 " pathEditMode="relative" rAng="0" ptsTypes="AA">
                                      <p:cBhvr>
                                        <p:cTn id="22" dur="2000" fill="hold"/>
                                        <p:tgtEl>
                                          <p:spTgt spid="6"/>
                                        </p:tgtEl>
                                        <p:attrNameLst>
                                          <p:attrName>ppt_x</p:attrName>
                                          <p:attrName>ppt_y</p:attrName>
                                        </p:attrNameLst>
                                      </p:cBhvr>
                                      <p:rCtr x="-44909" y="208"/>
                                    </p:animMotion>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600"/>
                                        <p:tgtEl>
                                          <p:spTgt spid="7"/>
                                        </p:tgtEl>
                                      </p:cBhvr>
                                    </p:animEffect>
                                  </p:childTnLst>
                                </p:cTn>
                              </p:par>
                              <p:par>
                                <p:cTn id="26" presetID="35" presetClass="path" presetSubtype="0" accel="50000" decel="50000" fill="hold" nodeType="withEffect">
                                  <p:stCondLst>
                                    <p:cond delay="0"/>
                                  </p:stCondLst>
                                  <p:childTnLst>
                                    <p:animMotion origin="layout" path="M -3.54167E-6 -3.33333E-6 L -0.47187 0.0051 " pathEditMode="relative" rAng="0" ptsTypes="AA">
                                      <p:cBhvr>
                                        <p:cTn id="27" dur="2000" fill="hold"/>
                                        <p:tgtEl>
                                          <p:spTgt spid="7"/>
                                        </p:tgtEl>
                                        <p:attrNameLst>
                                          <p:attrName>ppt_x</p:attrName>
                                          <p:attrName>ppt_y</p:attrName>
                                        </p:attrNameLst>
                                      </p:cBhvr>
                                      <p:rCtr x="-23594" y="255"/>
                                    </p:animMotion>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700"/>
                                        <p:tgtEl>
                                          <p:spTgt spid="6"/>
                                        </p:tgtEl>
                                      </p:cBhvr>
                                    </p:animEffect>
                                    <p:set>
                                      <p:cBhvr>
                                        <p:cTn id="32" dur="1" fill="hold">
                                          <p:stCondLst>
                                            <p:cond delay="1699"/>
                                          </p:stCondLst>
                                        </p:cTn>
                                        <p:tgtEl>
                                          <p:spTgt spid="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700"/>
                                        <p:tgtEl>
                                          <p:spTgt spid="7"/>
                                        </p:tgtEl>
                                      </p:cBhvr>
                                    </p:animEffect>
                                    <p:set>
                                      <p:cBhvr>
                                        <p:cTn id="35" dur="1" fill="hold">
                                          <p:stCondLst>
                                            <p:cond delay="1699"/>
                                          </p:stCondLst>
                                        </p:cTn>
                                        <p:tgtEl>
                                          <p:spTgt spid="7"/>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700"/>
                                        <p:tgtEl>
                                          <p:spTgt spid="8"/>
                                        </p:tgtEl>
                                      </p:cBhvr>
                                    </p:animEffect>
                                  </p:childTnLst>
                                </p:cTn>
                              </p:par>
                              <p:par>
                                <p:cTn id="39" presetID="35" presetClass="path" presetSubtype="0" accel="50000" decel="50000" fill="hold" nodeType="withEffect">
                                  <p:stCondLst>
                                    <p:cond delay="0"/>
                                  </p:stCondLst>
                                  <p:childTnLst>
                                    <p:animMotion origin="layout" path="M -3.125E-6 0 L -0.94297 -0.01435 " pathEditMode="relative" rAng="0" ptsTypes="AA">
                                      <p:cBhvr>
                                        <p:cTn id="40" dur="2000" fill="hold"/>
                                        <p:tgtEl>
                                          <p:spTgt spid="8"/>
                                        </p:tgtEl>
                                        <p:attrNameLst>
                                          <p:attrName>ppt_x</p:attrName>
                                          <p:attrName>ppt_y</p:attrName>
                                        </p:attrNameLst>
                                      </p:cBhvr>
                                      <p:rCtr x="-47148" y="-718"/>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700"/>
                                        <p:tgtEl>
                                          <p:spTgt spid="8"/>
                                        </p:tgtEl>
                                      </p:cBhvr>
                                    </p:animEffect>
                                    <p:set>
                                      <p:cBhvr>
                                        <p:cTn id="45" dur="1" fill="hold">
                                          <p:stCondLst>
                                            <p:cond delay="1699"/>
                                          </p:stCondLst>
                                        </p:cTn>
                                        <p:tgtEl>
                                          <p:spTgt spid="8"/>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700"/>
                                        <p:tgtEl>
                                          <p:spTgt spid="9"/>
                                        </p:tgtEl>
                                      </p:cBhvr>
                                    </p:animEffect>
                                  </p:childTnLst>
                                </p:cTn>
                              </p:par>
                              <p:par>
                                <p:cTn id="49" presetID="35" presetClass="path" presetSubtype="0" accel="50000" decel="50000" fill="hold" nodeType="withEffect">
                                  <p:stCondLst>
                                    <p:cond delay="0"/>
                                  </p:stCondLst>
                                  <p:childTnLst>
                                    <p:animMotion origin="layout" path="M -4.16667E-7 -2.22222E-6 L -1.20378 0.00903 " pathEditMode="relative" rAng="0" ptsTypes="AA">
                                      <p:cBhvr>
                                        <p:cTn id="50" dur="2000" fill="hold"/>
                                        <p:tgtEl>
                                          <p:spTgt spid="9"/>
                                        </p:tgtEl>
                                        <p:attrNameLst>
                                          <p:attrName>ppt_x</p:attrName>
                                          <p:attrName>ppt_y</p:attrName>
                                        </p:attrNameLst>
                                      </p:cBhvr>
                                      <p:rCtr x="-60195" y="440"/>
                                    </p:animMotion>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1700"/>
                                        <p:tgtEl>
                                          <p:spTgt spid="9"/>
                                        </p:tgtEl>
                                      </p:cBhvr>
                                    </p:animEffect>
                                    <p:set>
                                      <p:cBhvr>
                                        <p:cTn id="55" dur="1" fill="hold">
                                          <p:stCondLst>
                                            <p:cond delay="1699"/>
                                          </p:stCondLst>
                                        </p:cTn>
                                        <p:tgtEl>
                                          <p:spTgt spid="9"/>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700"/>
                                        <p:tgtEl>
                                          <p:spTgt spid="10"/>
                                        </p:tgtEl>
                                      </p:cBhvr>
                                    </p:animEffect>
                                  </p:childTnLst>
                                </p:cTn>
                              </p:par>
                              <p:par>
                                <p:cTn id="59" presetID="35" presetClass="path" presetSubtype="0" accel="50000" decel="50000" fill="hold" nodeType="withEffect">
                                  <p:stCondLst>
                                    <p:cond delay="0"/>
                                  </p:stCondLst>
                                  <p:childTnLst>
                                    <p:animMotion origin="layout" path="M -1.04167E-6 0 L -1.4987 -0.0088 " pathEditMode="relative" rAng="0" ptsTypes="AA">
                                      <p:cBhvr>
                                        <p:cTn id="60" dur="2000" fill="hold"/>
                                        <p:tgtEl>
                                          <p:spTgt spid="10"/>
                                        </p:tgtEl>
                                        <p:attrNameLst>
                                          <p:attrName>ppt_x</p:attrName>
                                          <p:attrName>ppt_y</p:attrName>
                                        </p:attrNameLst>
                                      </p:cBhvr>
                                      <p:rCtr x="-74935"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6309" y="449943"/>
            <a:ext cx="10058400" cy="866503"/>
          </a:xfrm>
        </p:spPr>
        <p:txBody>
          <a:bodyPr/>
          <a:lstStyle/>
          <a:p>
            <a:pPr algn="ctr"/>
            <a:r>
              <a:rPr lang="es-MX" dirty="0" smtClean="0"/>
              <a:t>Implementación</a:t>
            </a:r>
            <a:endParaRPr lang="es-MX" dirty="0"/>
          </a:p>
        </p:txBody>
      </p:sp>
      <p:pic>
        <p:nvPicPr>
          <p:cNvPr id="4" name="VideoT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9029" y="1910443"/>
            <a:ext cx="7634514" cy="4294414"/>
          </a:xfrm>
          <a:prstGeom prst="rect">
            <a:avLst/>
          </a:prstGeom>
        </p:spPr>
      </p:pic>
    </p:spTree>
    <p:extLst>
      <p:ext uri="{BB962C8B-B14F-4D97-AF65-F5344CB8AC3E}">
        <p14:creationId xmlns:p14="http://schemas.microsoft.com/office/powerpoint/2010/main" val="110019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6309" y="449943"/>
            <a:ext cx="10058400" cy="866503"/>
          </a:xfrm>
        </p:spPr>
        <p:txBody>
          <a:bodyPr/>
          <a:lstStyle/>
          <a:p>
            <a:pPr algn="ctr"/>
            <a:r>
              <a:rPr lang="es-MX" dirty="0" smtClean="0"/>
              <a:t>Trabajo a futuro</a:t>
            </a:r>
            <a:endParaRPr lang="es-MX" dirty="0"/>
          </a:p>
        </p:txBody>
      </p:sp>
      <p:sp>
        <p:nvSpPr>
          <p:cNvPr id="3" name="Marcador de contenido 2"/>
          <p:cNvSpPr txBox="1">
            <a:spLocks/>
          </p:cNvSpPr>
          <p:nvPr/>
        </p:nvSpPr>
        <p:spPr>
          <a:xfrm>
            <a:off x="1930660" y="2062516"/>
            <a:ext cx="8449697"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5600" indent="-350838" algn="just">
              <a:buFont typeface="+mj-lt"/>
              <a:buAutoNum type="arabicPeriod"/>
            </a:pPr>
            <a:r>
              <a:rPr lang="es-MX" dirty="0" smtClean="0"/>
              <a:t>Desarrollar el repositorio de retroalimentación.</a:t>
            </a:r>
          </a:p>
          <a:p>
            <a:pPr marL="355600" indent="-355600" algn="just">
              <a:buFont typeface="+mj-lt"/>
              <a:buAutoNum type="arabicPeriod"/>
            </a:pPr>
            <a:r>
              <a:rPr lang="es-MX" dirty="0" smtClean="0"/>
              <a:t>Conectar el banco de datos con el sistema.</a:t>
            </a:r>
          </a:p>
          <a:p>
            <a:pPr marL="355600" indent="-355600" algn="just">
              <a:buFont typeface="+mj-lt"/>
              <a:buAutoNum type="arabicPeriod"/>
            </a:pPr>
            <a:r>
              <a:rPr lang="es-MX" dirty="0" smtClean="0"/>
              <a:t>Desarrollar la interfaz para el diseño de examen.</a:t>
            </a:r>
          </a:p>
          <a:p>
            <a:pPr marL="355600" indent="-355600" algn="just">
              <a:buFont typeface="+mj-lt"/>
              <a:buAutoNum type="arabicPeriod"/>
            </a:pPr>
            <a:r>
              <a:rPr lang="es-MX" dirty="0" smtClean="0"/>
              <a:t>Desarrollar la interfaz para la aplicación del examen.</a:t>
            </a:r>
          </a:p>
          <a:p>
            <a:pPr marL="355600" indent="-355600" algn="just">
              <a:buFont typeface="+mj-lt"/>
              <a:buAutoNum type="arabicPeriod"/>
            </a:pPr>
            <a:r>
              <a:rPr lang="es-MX" dirty="0" smtClean="0"/>
              <a:t>Generar la retroalimentación de acuerdo al resultado.</a:t>
            </a:r>
          </a:p>
          <a:p>
            <a:pPr marL="355600" indent="-355600" algn="just">
              <a:buFont typeface="+mj-lt"/>
              <a:buAutoNum type="arabicPeriod"/>
            </a:pPr>
            <a:r>
              <a:rPr lang="es-MX" dirty="0" smtClean="0"/>
              <a:t>Generar los reportes de resultados.</a:t>
            </a:r>
          </a:p>
          <a:p>
            <a:pPr algn="just"/>
            <a:endParaRPr lang="es-MX" dirty="0"/>
          </a:p>
        </p:txBody>
      </p:sp>
    </p:spTree>
    <p:extLst>
      <p:ext uri="{BB962C8B-B14F-4D97-AF65-F5344CB8AC3E}">
        <p14:creationId xmlns:p14="http://schemas.microsoft.com/office/powerpoint/2010/main" val="320041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t"/>
          <a:lstStyle/>
          <a:p>
            <a:pPr algn="ctr"/>
            <a:r>
              <a:rPr lang="es-MX" dirty="0" smtClean="0"/>
              <a:t>Referencias</a:t>
            </a:r>
            <a:endParaRPr lang="es-MX" dirty="0"/>
          </a:p>
        </p:txBody>
      </p:sp>
      <p:graphicFrame>
        <p:nvGraphicFramePr>
          <p:cNvPr id="3" name="Tabla 2"/>
          <p:cNvGraphicFramePr>
            <a:graphicFrameLocks noGrp="1"/>
          </p:cNvGraphicFramePr>
          <p:nvPr>
            <p:extLst>
              <p:ext uri="{D42A27DB-BD31-4B8C-83A1-F6EECF244321}">
                <p14:modId xmlns:p14="http://schemas.microsoft.com/office/powerpoint/2010/main" val="2813699307"/>
              </p:ext>
            </p:extLst>
          </p:nvPr>
        </p:nvGraphicFramePr>
        <p:xfrm>
          <a:off x="1097280" y="1073422"/>
          <a:ext cx="10058400" cy="5221360"/>
        </p:xfrm>
        <a:graphic>
          <a:graphicData uri="http://schemas.openxmlformats.org/drawingml/2006/table">
            <a:tbl>
              <a:tblPr firstRow="1" firstCol="1" bandRow="1">
                <a:tableStyleId>{8799B23B-EC83-4686-B30A-512413B5E67A}</a:tableStyleId>
              </a:tblPr>
              <a:tblGrid>
                <a:gridCol w="250162"/>
                <a:gridCol w="9808238"/>
              </a:tblGrid>
              <a:tr h="652670">
                <a:tc>
                  <a:txBody>
                    <a:bodyPr/>
                    <a:lstStyle/>
                    <a:p>
                      <a:pPr algn="ctr">
                        <a:lnSpc>
                          <a:spcPct val="107000"/>
                        </a:lnSpc>
                        <a:spcAft>
                          <a:spcPts val="800"/>
                        </a:spcAft>
                      </a:pPr>
                      <a:r>
                        <a:rPr lang="es-ES" sz="1100" b="1" dirty="0">
                          <a:effectLst/>
                        </a:rPr>
                        <a:t>[1] </a:t>
                      </a:r>
                      <a:endParaRPr lang="es-MX" sz="1100" b="1" dirty="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c>
                  <a:txBody>
                    <a:bodyPr/>
                    <a:lstStyle/>
                    <a:p>
                      <a:pPr>
                        <a:lnSpc>
                          <a:spcPct val="107000"/>
                        </a:lnSpc>
                        <a:spcAft>
                          <a:spcPts val="800"/>
                        </a:spcAft>
                      </a:pPr>
                      <a:r>
                        <a:rPr lang="es-ES" sz="1100" b="0" dirty="0">
                          <a:effectLst/>
                        </a:rPr>
                        <a:t>Tania Lizbeth Baena Núñez, Nancy Cruz Villeda, Noé Iván Figueroa Casillas, Laura Torres </a:t>
                      </a:r>
                      <a:r>
                        <a:rPr lang="es-ES" sz="1100" b="0" dirty="0" err="1">
                          <a:effectLst/>
                        </a:rPr>
                        <a:t>Almazo</a:t>
                      </a:r>
                      <a:r>
                        <a:rPr lang="es-ES" sz="1100" b="0" dirty="0">
                          <a:effectLst/>
                        </a:rPr>
                        <a:t>, «Diseño de una aplicación web para la Realización de Exámenes del Centro de Control de Confianza (CCC) de la Secretaría de Seguridad Pública (SSP),» 2010. [En línea]. </a:t>
                      </a:r>
                      <a:r>
                        <a:rPr lang="es-ES" sz="1100" b="0" dirty="0" err="1">
                          <a:effectLst/>
                        </a:rPr>
                        <a:t>Available</a:t>
                      </a:r>
                      <a:r>
                        <a:rPr lang="es-ES" sz="1100" b="0" dirty="0">
                          <a:effectLst/>
                        </a:rPr>
                        <a:t>: </a:t>
                      </a:r>
                      <a:r>
                        <a:rPr lang="es-ES" sz="1100" b="0" dirty="0" smtClean="0">
                          <a:effectLst/>
                        </a:rPr>
                        <a:t>http</a:t>
                      </a:r>
                      <a:r>
                        <a:rPr lang="es-ES" sz="1100" b="0" dirty="0">
                          <a:effectLst/>
                        </a:rPr>
                        <a:t>://tesis.ipn.mx/dspace/bitstream/123456789/7217/1/C7.1434.pdf.</a:t>
                      </a:r>
                      <a:endParaRPr lang="es-MX" sz="1100" b="0" dirty="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r>
              <a:tr h="652670">
                <a:tc>
                  <a:txBody>
                    <a:bodyPr/>
                    <a:lstStyle/>
                    <a:p>
                      <a:pPr algn="ctr">
                        <a:lnSpc>
                          <a:spcPct val="107000"/>
                        </a:lnSpc>
                        <a:spcAft>
                          <a:spcPts val="800"/>
                        </a:spcAft>
                      </a:pPr>
                      <a:r>
                        <a:rPr lang="es-ES" sz="1100" b="1">
                          <a:effectLst/>
                        </a:rPr>
                        <a:t>[2] </a:t>
                      </a:r>
                      <a:endParaRPr lang="es-MX" sz="1100" b="1">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c>
                  <a:txBody>
                    <a:bodyPr/>
                    <a:lstStyle/>
                    <a:p>
                      <a:pPr>
                        <a:lnSpc>
                          <a:spcPct val="107000"/>
                        </a:lnSpc>
                        <a:spcAft>
                          <a:spcPts val="800"/>
                        </a:spcAft>
                      </a:pPr>
                      <a:r>
                        <a:rPr lang="es-ES" sz="1100">
                          <a:effectLst/>
                        </a:rPr>
                        <a:t>Rocío Fajardo Gonzalez, Aldo Ramírez Bautista, Raquel C. Rojas Robles, «Sistema de Aplicación y Evaluación de Exámenes en Línea para la Certificación de Médicos Radiólogos,» 2009. [En línea]. Available: http://tesis.ipn.mx/dspace/bitstream/123456789/5766/1/C7.1411.pdf.</a:t>
                      </a:r>
                      <a:endParaRPr lang="es-MX" sz="1100" b="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r>
              <a:tr h="652670">
                <a:tc>
                  <a:txBody>
                    <a:bodyPr/>
                    <a:lstStyle/>
                    <a:p>
                      <a:pPr algn="ctr">
                        <a:lnSpc>
                          <a:spcPct val="107000"/>
                        </a:lnSpc>
                        <a:spcAft>
                          <a:spcPts val="800"/>
                        </a:spcAft>
                      </a:pPr>
                      <a:r>
                        <a:rPr lang="es-ES" sz="1100" b="1">
                          <a:effectLst/>
                        </a:rPr>
                        <a:t>[3] </a:t>
                      </a:r>
                      <a:endParaRPr lang="es-MX" sz="1100" b="1">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c>
                  <a:txBody>
                    <a:bodyPr/>
                    <a:lstStyle/>
                    <a:p>
                      <a:pPr>
                        <a:lnSpc>
                          <a:spcPct val="107000"/>
                        </a:lnSpc>
                        <a:spcAft>
                          <a:spcPts val="800"/>
                        </a:spcAft>
                      </a:pPr>
                      <a:r>
                        <a:rPr lang="es-ES" sz="1100" dirty="0">
                          <a:effectLst/>
                        </a:rPr>
                        <a:t>Castillo López Alberto, García Pacheco Ernesto Ángel, Vázquez Matías Adrián Silverio, «Trabajo Terminal 2014-B051 "Sistema de Información para el Departamento de Formación Específica en Clinopatología e Internado Rotatorio de la Escuela Superior de Medicina (SIDFECLIR-ESM)",» 2015.</a:t>
                      </a:r>
                      <a:endParaRPr lang="es-MX" sz="1100" b="0" dirty="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r>
              <a:tr h="652670">
                <a:tc>
                  <a:txBody>
                    <a:bodyPr/>
                    <a:lstStyle/>
                    <a:p>
                      <a:pPr algn="ctr">
                        <a:lnSpc>
                          <a:spcPct val="107000"/>
                        </a:lnSpc>
                        <a:spcAft>
                          <a:spcPts val="800"/>
                        </a:spcAft>
                      </a:pPr>
                      <a:r>
                        <a:rPr lang="es-ES" sz="1100" b="1">
                          <a:effectLst/>
                        </a:rPr>
                        <a:t>[4] </a:t>
                      </a:r>
                      <a:endParaRPr lang="es-MX" sz="1100" b="1">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c>
                  <a:txBody>
                    <a:bodyPr/>
                    <a:lstStyle/>
                    <a:p>
                      <a:pPr>
                        <a:lnSpc>
                          <a:spcPct val="107000"/>
                        </a:lnSpc>
                        <a:spcAft>
                          <a:spcPts val="800"/>
                        </a:spcAft>
                      </a:pPr>
                      <a:r>
                        <a:rPr lang="en-US" sz="1100" dirty="0">
                          <a:effectLst/>
                        </a:rPr>
                        <a:t>Apache Friends, «XAMPP Installers and Downloads for Apache Friends,» [</a:t>
                      </a:r>
                      <a:r>
                        <a:rPr lang="en-US" sz="1100" dirty="0" err="1">
                          <a:effectLst/>
                        </a:rPr>
                        <a:t>En</a:t>
                      </a:r>
                      <a:r>
                        <a:rPr lang="en-US" sz="1100" dirty="0">
                          <a:effectLst/>
                        </a:rPr>
                        <a:t> </a:t>
                      </a:r>
                      <a:r>
                        <a:rPr lang="en-US" sz="1100" dirty="0" err="1">
                          <a:effectLst/>
                        </a:rPr>
                        <a:t>línea</a:t>
                      </a:r>
                      <a:r>
                        <a:rPr lang="en-US" sz="1100" dirty="0">
                          <a:effectLst/>
                        </a:rPr>
                        <a:t>]. </a:t>
                      </a:r>
                      <a:r>
                        <a:rPr lang="es-ES" sz="1100" dirty="0" err="1">
                          <a:effectLst/>
                        </a:rPr>
                        <a:t>Available</a:t>
                      </a:r>
                      <a:r>
                        <a:rPr lang="es-ES" sz="1100" dirty="0">
                          <a:effectLst/>
                        </a:rPr>
                        <a:t>: https://www.apachefriends.org/es/index.html. [Último acceso: 13 Abril 2016].</a:t>
                      </a:r>
                      <a:endParaRPr lang="es-MX" sz="1100" b="0" dirty="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r>
              <a:tr h="652670">
                <a:tc>
                  <a:txBody>
                    <a:bodyPr/>
                    <a:lstStyle/>
                    <a:p>
                      <a:pPr algn="ctr">
                        <a:lnSpc>
                          <a:spcPct val="107000"/>
                        </a:lnSpc>
                        <a:spcAft>
                          <a:spcPts val="800"/>
                        </a:spcAft>
                      </a:pPr>
                      <a:r>
                        <a:rPr lang="es-ES" sz="1100" b="1">
                          <a:effectLst/>
                        </a:rPr>
                        <a:t>[5] </a:t>
                      </a:r>
                      <a:endParaRPr lang="es-MX" sz="1100" b="1">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c>
                  <a:txBody>
                    <a:bodyPr/>
                    <a:lstStyle/>
                    <a:p>
                      <a:pPr>
                        <a:lnSpc>
                          <a:spcPct val="107000"/>
                        </a:lnSpc>
                        <a:spcAft>
                          <a:spcPts val="800"/>
                        </a:spcAft>
                      </a:pPr>
                      <a:r>
                        <a:rPr lang="es-ES" sz="1100" b="0" dirty="0" smtClean="0">
                          <a:solidFill>
                            <a:schemeClr val="tx1"/>
                          </a:solidFill>
                          <a:effectLst/>
                          <a:latin typeface="Calibri" panose="020F0502020204030204" pitchFamily="34" charset="0"/>
                          <a:ea typeface="MS Mincho"/>
                          <a:cs typeface="Times New Roman" panose="02020603050405020304" pitchFamily="18" charset="0"/>
                        </a:rPr>
                        <a:t>Microsoft, «Biblioteca de Microsoft SQL Server,» [En línea]. </a:t>
                      </a:r>
                      <a:r>
                        <a:rPr lang="es-ES" sz="1100" b="0" dirty="0" err="1" smtClean="0">
                          <a:solidFill>
                            <a:schemeClr val="tx1"/>
                          </a:solidFill>
                          <a:effectLst/>
                          <a:latin typeface="Calibri" panose="020F0502020204030204" pitchFamily="34" charset="0"/>
                          <a:ea typeface="MS Mincho"/>
                          <a:cs typeface="Times New Roman" panose="02020603050405020304" pitchFamily="18" charset="0"/>
                        </a:rPr>
                        <a:t>Available</a:t>
                      </a:r>
                      <a:r>
                        <a:rPr lang="es-ES" sz="1100" b="0" dirty="0" smtClean="0">
                          <a:solidFill>
                            <a:schemeClr val="tx1"/>
                          </a:solidFill>
                          <a:effectLst/>
                          <a:latin typeface="Calibri" panose="020F0502020204030204" pitchFamily="34" charset="0"/>
                          <a:ea typeface="MS Mincho"/>
                          <a:cs typeface="Times New Roman" panose="02020603050405020304" pitchFamily="18" charset="0"/>
                        </a:rPr>
                        <a:t>: https://msdn.microsoft.com/es-mx/library/bb545450.aspx. [Último acceso: 12 Marzo 2016].</a:t>
                      </a:r>
                      <a:endParaRPr lang="es-MX" sz="1100" b="0" dirty="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r>
              <a:tr h="652670">
                <a:tc>
                  <a:txBody>
                    <a:bodyPr/>
                    <a:lstStyle/>
                    <a:p>
                      <a:pPr algn="ctr">
                        <a:lnSpc>
                          <a:spcPct val="107000"/>
                        </a:lnSpc>
                        <a:spcAft>
                          <a:spcPts val="800"/>
                        </a:spcAft>
                      </a:pPr>
                      <a:r>
                        <a:rPr lang="es-ES" sz="1100" b="1">
                          <a:effectLst/>
                        </a:rPr>
                        <a:t>[6] </a:t>
                      </a:r>
                      <a:endParaRPr lang="es-MX" sz="1100" b="1">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c>
                  <a:txBody>
                    <a:bodyPr/>
                    <a:lstStyle/>
                    <a:p>
                      <a:pPr>
                        <a:lnSpc>
                          <a:spcPct val="107000"/>
                        </a:lnSpc>
                        <a:spcAft>
                          <a:spcPts val="800"/>
                        </a:spcAft>
                      </a:pPr>
                      <a:r>
                        <a:rPr lang="es-MX" sz="1100" b="0" dirty="0" smtClean="0">
                          <a:solidFill>
                            <a:schemeClr val="tx1"/>
                          </a:solidFill>
                          <a:effectLst/>
                          <a:latin typeface="Calibri" panose="020F0502020204030204" pitchFamily="34" charset="0"/>
                          <a:ea typeface="MS Mincho"/>
                          <a:cs typeface="Times New Roman" panose="02020603050405020304" pitchFamily="18" charset="0"/>
                        </a:rPr>
                        <a:t>Moodle, </a:t>
                      </a:r>
                      <a:r>
                        <a:rPr lang="es-ES" sz="1100" b="0" dirty="0" smtClean="0">
                          <a:solidFill>
                            <a:schemeClr val="tx1"/>
                          </a:solidFill>
                          <a:effectLst/>
                          <a:latin typeface="Calibri" panose="020F0502020204030204" pitchFamily="34" charset="0"/>
                          <a:ea typeface="MS Mincho"/>
                          <a:cs typeface="Times New Roman" panose="02020603050405020304" pitchFamily="18" charset="0"/>
                        </a:rPr>
                        <a:t>«</a:t>
                      </a:r>
                      <a:r>
                        <a:rPr lang="es-MX" sz="1100" b="0" dirty="0" smtClean="0">
                          <a:solidFill>
                            <a:schemeClr val="tx1"/>
                          </a:solidFill>
                          <a:effectLst/>
                          <a:latin typeface="Calibri" panose="020F0502020204030204" pitchFamily="34" charset="0"/>
                          <a:ea typeface="MS Mincho"/>
                          <a:cs typeface="Times New Roman" panose="02020603050405020304" pitchFamily="18" charset="0"/>
                        </a:rPr>
                        <a:t>Tipo de</a:t>
                      </a:r>
                      <a:r>
                        <a:rPr lang="es-MX" sz="1100" b="0" baseline="0" dirty="0" smtClean="0">
                          <a:solidFill>
                            <a:schemeClr val="tx1"/>
                          </a:solidFill>
                          <a:effectLst/>
                          <a:latin typeface="Calibri" panose="020F0502020204030204" pitchFamily="34" charset="0"/>
                          <a:ea typeface="MS Mincho"/>
                          <a:cs typeface="Times New Roman" panose="02020603050405020304" pitchFamily="18" charset="0"/>
                        </a:rPr>
                        <a:t> preguntas.</a:t>
                      </a:r>
                      <a:r>
                        <a:rPr lang="es-ES" sz="1100" b="0" dirty="0" smtClean="0">
                          <a:solidFill>
                            <a:schemeClr val="tx1"/>
                          </a:solidFill>
                          <a:effectLst/>
                          <a:latin typeface="Calibri" panose="020F0502020204030204" pitchFamily="34" charset="0"/>
                          <a:ea typeface="MS Mincho"/>
                          <a:cs typeface="Times New Roman" panose="02020603050405020304" pitchFamily="18" charset="0"/>
                        </a:rPr>
                        <a:t>» [En línea]. </a:t>
                      </a:r>
                      <a:r>
                        <a:rPr lang="es-ES" sz="1100" b="0" dirty="0" err="1" smtClean="0">
                          <a:solidFill>
                            <a:schemeClr val="tx1"/>
                          </a:solidFill>
                          <a:effectLst/>
                          <a:latin typeface="Calibri" panose="020F0502020204030204" pitchFamily="34" charset="0"/>
                          <a:ea typeface="MS Mincho"/>
                          <a:cs typeface="Times New Roman" panose="02020603050405020304" pitchFamily="18" charset="0"/>
                        </a:rPr>
                        <a:t>Available</a:t>
                      </a:r>
                      <a:r>
                        <a:rPr lang="es-ES" sz="1100" b="0" dirty="0" smtClean="0">
                          <a:solidFill>
                            <a:schemeClr val="tx1"/>
                          </a:solidFill>
                          <a:effectLst/>
                          <a:latin typeface="Calibri" panose="020F0502020204030204" pitchFamily="34" charset="0"/>
                          <a:ea typeface="MS Mincho"/>
                          <a:cs typeface="Times New Roman" panose="02020603050405020304" pitchFamily="18" charset="0"/>
                        </a:rPr>
                        <a:t>: https://docs.moodle.org/all/es/Tipos_de_preguntas [Último acceso:</a:t>
                      </a:r>
                      <a:r>
                        <a:rPr lang="es-ES" sz="1100" b="0" baseline="0" dirty="0" smtClean="0">
                          <a:solidFill>
                            <a:schemeClr val="tx1"/>
                          </a:solidFill>
                          <a:effectLst/>
                          <a:latin typeface="Calibri" panose="020F0502020204030204" pitchFamily="34" charset="0"/>
                          <a:ea typeface="MS Mincho"/>
                          <a:cs typeface="Times New Roman" panose="02020603050405020304" pitchFamily="18" charset="0"/>
                        </a:rPr>
                        <a:t> 15 abril 2016</a:t>
                      </a:r>
                      <a:r>
                        <a:rPr lang="es-ES" sz="1100" b="0" dirty="0" smtClean="0">
                          <a:solidFill>
                            <a:schemeClr val="tx1"/>
                          </a:solidFill>
                          <a:effectLst/>
                          <a:latin typeface="Calibri" panose="020F0502020204030204" pitchFamily="34" charset="0"/>
                          <a:ea typeface="MS Mincho"/>
                          <a:cs typeface="Times New Roman" panose="02020603050405020304" pitchFamily="18" charset="0"/>
                        </a:rPr>
                        <a:t>].</a:t>
                      </a:r>
                      <a:endParaRPr lang="es-MX" sz="1100" b="0" dirty="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r>
              <a:tr h="652670">
                <a:tc>
                  <a:txBody>
                    <a:bodyPr/>
                    <a:lstStyle/>
                    <a:p>
                      <a:pPr algn="ctr">
                        <a:lnSpc>
                          <a:spcPct val="107000"/>
                        </a:lnSpc>
                        <a:spcAft>
                          <a:spcPts val="800"/>
                        </a:spcAft>
                      </a:pPr>
                      <a:r>
                        <a:rPr lang="es-ES" sz="1100" b="1">
                          <a:effectLst/>
                        </a:rPr>
                        <a:t>[7] </a:t>
                      </a:r>
                      <a:endParaRPr lang="es-MX" sz="1100" b="1">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c>
                  <a:txBody>
                    <a:bodyPr/>
                    <a:lstStyle/>
                    <a:p>
                      <a:pPr>
                        <a:lnSpc>
                          <a:spcPct val="107000"/>
                        </a:lnSpc>
                        <a:spcAft>
                          <a:spcPts val="800"/>
                        </a:spcAft>
                      </a:pPr>
                      <a:r>
                        <a:rPr lang="es-ES" sz="1100" b="0" dirty="0" smtClean="0">
                          <a:solidFill>
                            <a:schemeClr val="tx1"/>
                          </a:solidFill>
                          <a:effectLst/>
                          <a:latin typeface="Calibri" panose="020F0502020204030204" pitchFamily="34" charset="0"/>
                          <a:ea typeface="MS Mincho"/>
                          <a:cs typeface="Times New Roman" panose="02020603050405020304" pitchFamily="18" charset="0"/>
                        </a:rPr>
                        <a:t>W3Schools, «</a:t>
                      </a:r>
                      <a:r>
                        <a:rPr lang="es-MX" sz="1100" b="0" dirty="0" smtClean="0">
                          <a:solidFill>
                            <a:schemeClr val="tx1"/>
                          </a:solidFill>
                          <a:effectLst/>
                          <a:latin typeface="Calibri" panose="020F0502020204030204" pitchFamily="34" charset="0"/>
                          <a:ea typeface="MS Mincho"/>
                          <a:cs typeface="Times New Roman" panose="02020603050405020304" pitchFamily="18" charset="0"/>
                        </a:rPr>
                        <a:t>W3Schools Online Web </a:t>
                      </a:r>
                      <a:r>
                        <a:rPr lang="es-MX" sz="1100" b="0" dirty="0" err="1" smtClean="0">
                          <a:solidFill>
                            <a:schemeClr val="tx1"/>
                          </a:solidFill>
                          <a:effectLst/>
                          <a:latin typeface="Calibri" panose="020F0502020204030204" pitchFamily="34" charset="0"/>
                          <a:ea typeface="MS Mincho"/>
                          <a:cs typeface="Times New Roman" panose="02020603050405020304" pitchFamily="18" charset="0"/>
                        </a:rPr>
                        <a:t>Tutorials</a:t>
                      </a:r>
                      <a:r>
                        <a:rPr lang="es-ES" sz="1100" b="0" dirty="0" smtClean="0">
                          <a:solidFill>
                            <a:schemeClr val="tx1"/>
                          </a:solidFill>
                          <a:effectLst/>
                          <a:latin typeface="Calibri" panose="020F0502020204030204" pitchFamily="34" charset="0"/>
                          <a:ea typeface="MS Mincho"/>
                          <a:cs typeface="Times New Roman" panose="02020603050405020304" pitchFamily="18" charset="0"/>
                        </a:rPr>
                        <a:t>» [En línea] </a:t>
                      </a:r>
                      <a:r>
                        <a:rPr lang="es-ES" sz="1100" b="0" dirty="0" err="1" smtClean="0">
                          <a:solidFill>
                            <a:schemeClr val="tx1"/>
                          </a:solidFill>
                          <a:effectLst/>
                          <a:latin typeface="Calibri" panose="020F0502020204030204" pitchFamily="34" charset="0"/>
                          <a:ea typeface="MS Mincho"/>
                          <a:cs typeface="Times New Roman" panose="02020603050405020304" pitchFamily="18" charset="0"/>
                        </a:rPr>
                        <a:t>Available</a:t>
                      </a:r>
                      <a:r>
                        <a:rPr lang="es-ES" sz="1100" b="0" dirty="0" smtClean="0">
                          <a:solidFill>
                            <a:schemeClr val="tx1"/>
                          </a:solidFill>
                          <a:effectLst/>
                          <a:latin typeface="Calibri" panose="020F0502020204030204" pitchFamily="34" charset="0"/>
                          <a:ea typeface="MS Mincho"/>
                          <a:cs typeface="Times New Roman" panose="02020603050405020304" pitchFamily="18" charset="0"/>
                        </a:rPr>
                        <a:t>:</a:t>
                      </a:r>
                      <a:r>
                        <a:rPr lang="es-ES" sz="1100" b="0" baseline="0" dirty="0" smtClean="0">
                          <a:solidFill>
                            <a:schemeClr val="tx1"/>
                          </a:solidFill>
                          <a:effectLst/>
                          <a:latin typeface="Calibri" panose="020F0502020204030204" pitchFamily="34" charset="0"/>
                          <a:ea typeface="MS Mincho"/>
                          <a:cs typeface="Times New Roman" panose="02020603050405020304" pitchFamily="18" charset="0"/>
                        </a:rPr>
                        <a:t> http://www.w3schools.com/ [Último acceso: </a:t>
                      </a:r>
                      <a:r>
                        <a:rPr lang="es-ES" sz="1100" b="0" baseline="0" smtClean="0">
                          <a:solidFill>
                            <a:schemeClr val="tx1"/>
                          </a:solidFill>
                          <a:effectLst/>
                          <a:latin typeface="Calibri" panose="020F0502020204030204" pitchFamily="34" charset="0"/>
                          <a:ea typeface="MS Mincho"/>
                          <a:cs typeface="Times New Roman" panose="02020603050405020304" pitchFamily="18" charset="0"/>
                        </a:rPr>
                        <a:t>19 abril 2015].</a:t>
                      </a:r>
                      <a:endParaRPr lang="es-MX" sz="1100" b="0" dirty="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r>
              <a:tr h="652670">
                <a:tc>
                  <a:txBody>
                    <a:bodyPr/>
                    <a:lstStyle/>
                    <a:p>
                      <a:pPr algn="ctr">
                        <a:lnSpc>
                          <a:spcPct val="107000"/>
                        </a:lnSpc>
                        <a:spcAft>
                          <a:spcPts val="800"/>
                        </a:spcAft>
                      </a:pPr>
                      <a:r>
                        <a:rPr lang="es-MX" sz="1100" b="1" dirty="0">
                          <a:effectLst/>
                        </a:rPr>
                        <a:t>[8] </a:t>
                      </a:r>
                      <a:endParaRPr lang="es-MX" sz="1100" b="1" dirty="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c>
                  <a:txBody>
                    <a:bodyPr/>
                    <a:lstStyle/>
                    <a:p>
                      <a:pPr>
                        <a:lnSpc>
                          <a:spcPct val="107000"/>
                        </a:lnSpc>
                        <a:spcAft>
                          <a:spcPts val="800"/>
                        </a:spcAft>
                      </a:pPr>
                      <a:r>
                        <a:rPr lang="es-MX" sz="1100" dirty="0">
                          <a:effectLst/>
                        </a:rPr>
                        <a:t>I. </a:t>
                      </a:r>
                      <a:r>
                        <a:rPr lang="es-MX" sz="1100" dirty="0" err="1">
                          <a:effectLst/>
                        </a:rPr>
                        <a:t>Sommerville</a:t>
                      </a:r>
                      <a:r>
                        <a:rPr lang="es-MX" sz="1100" dirty="0">
                          <a:effectLst/>
                        </a:rPr>
                        <a:t>, Ingeniería de Software., Madrid: Pearson Educación SA, 2005. </a:t>
                      </a:r>
                      <a:endParaRPr lang="es-MX" sz="1100" b="0" dirty="0">
                        <a:solidFill>
                          <a:schemeClr val="tx1"/>
                        </a:solidFill>
                        <a:effectLst/>
                        <a:latin typeface="Calibri" panose="020F0502020204030204" pitchFamily="34" charset="0"/>
                        <a:ea typeface="MS Mincho"/>
                        <a:cs typeface="Times New Roman" panose="02020603050405020304" pitchFamily="18" charset="0"/>
                      </a:endParaRPr>
                    </a:p>
                  </a:txBody>
                  <a:tcPr marL="8596" marR="8596" marT="8596" marB="8596" anchor="ctr"/>
                </a:tc>
              </a:tr>
            </a:tbl>
          </a:graphicData>
        </a:graphic>
      </p:graphicFrame>
    </p:spTree>
    <p:extLst>
      <p:ext uri="{BB962C8B-B14F-4D97-AF65-F5344CB8AC3E}">
        <p14:creationId xmlns:p14="http://schemas.microsoft.com/office/powerpoint/2010/main" val="306534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097280" y="1736035"/>
            <a:ext cx="10058400" cy="2589077"/>
          </a:xfrm>
        </p:spPr>
        <p:txBody>
          <a:bodyPr anchor="ctr">
            <a:normAutofit/>
          </a:bodyPr>
          <a:lstStyle/>
          <a:p>
            <a:pPr algn="ctr"/>
            <a:r>
              <a:rPr lang="es-MX" sz="7200" dirty="0" smtClean="0"/>
              <a:t>Gracias por su atención</a:t>
            </a:r>
            <a:endParaRPr lang="es-MX" sz="7200" dirty="0"/>
          </a:p>
        </p:txBody>
      </p:sp>
    </p:spTree>
    <p:extLst>
      <p:ext uri="{BB962C8B-B14F-4D97-AF65-F5344CB8AC3E}">
        <p14:creationId xmlns:p14="http://schemas.microsoft.com/office/powerpoint/2010/main" val="99487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pPr algn="ctr"/>
            <a:r>
              <a:rPr lang="es-MX" dirty="0" smtClean="0"/>
              <a:t>Contenido</a:t>
            </a:r>
            <a:endParaRPr lang="es-MX" dirty="0"/>
          </a:p>
        </p:txBody>
      </p:sp>
      <p:sp>
        <p:nvSpPr>
          <p:cNvPr id="3" name="Marcador de contenido 2"/>
          <p:cNvSpPr>
            <a:spLocks noGrp="1"/>
          </p:cNvSpPr>
          <p:nvPr>
            <p:ph idx="1"/>
          </p:nvPr>
        </p:nvSpPr>
        <p:spPr>
          <a:xfrm>
            <a:off x="2433710" y="1845734"/>
            <a:ext cx="8721969" cy="4023360"/>
          </a:xfrm>
        </p:spPr>
        <p:txBody>
          <a:bodyPr>
            <a:normAutofit fontScale="85000" lnSpcReduction="20000"/>
          </a:bodyPr>
          <a:lstStyle/>
          <a:p>
            <a:pPr marL="457200" indent="-457200">
              <a:buFont typeface="+mj-lt"/>
              <a:buAutoNum type="arabicPeriod"/>
            </a:pPr>
            <a:r>
              <a:rPr lang="es-MX" dirty="0" smtClean="0"/>
              <a:t>Resumen</a:t>
            </a:r>
          </a:p>
          <a:p>
            <a:pPr marL="457200" indent="-457200">
              <a:buFont typeface="+mj-lt"/>
              <a:buAutoNum type="arabicPeriod"/>
            </a:pPr>
            <a:r>
              <a:rPr lang="es-MX" dirty="0" smtClean="0"/>
              <a:t>Objetivos</a:t>
            </a:r>
          </a:p>
          <a:p>
            <a:pPr marL="457200" indent="-457200">
              <a:buFont typeface="+mj-lt"/>
              <a:buAutoNum type="arabicPeriod"/>
            </a:pPr>
            <a:r>
              <a:rPr lang="es-MX" dirty="0" smtClean="0"/>
              <a:t>Estado del arte</a:t>
            </a:r>
          </a:p>
          <a:p>
            <a:pPr marL="457200" indent="-457200">
              <a:buFont typeface="+mj-lt"/>
              <a:buAutoNum type="arabicPeriod"/>
            </a:pPr>
            <a:r>
              <a:rPr lang="es-MX" dirty="0" smtClean="0"/>
              <a:t>Antecedentes</a:t>
            </a:r>
          </a:p>
          <a:p>
            <a:pPr marL="457200" indent="-457200">
              <a:buFont typeface="+mj-lt"/>
              <a:buAutoNum type="arabicPeriod"/>
            </a:pPr>
            <a:r>
              <a:rPr lang="es-MX" dirty="0" smtClean="0"/>
              <a:t>Tecnologías</a:t>
            </a:r>
          </a:p>
          <a:p>
            <a:pPr marL="457200" indent="-457200">
              <a:buFont typeface="+mj-lt"/>
              <a:buAutoNum type="arabicPeriod"/>
            </a:pPr>
            <a:r>
              <a:rPr lang="es-MX" dirty="0" smtClean="0"/>
              <a:t>Requerimientos Funcionales</a:t>
            </a:r>
          </a:p>
          <a:p>
            <a:pPr marL="457200" indent="-457200">
              <a:buFont typeface="+mj-lt"/>
              <a:buAutoNum type="arabicPeriod"/>
            </a:pPr>
            <a:r>
              <a:rPr lang="es-MX" dirty="0" smtClean="0"/>
              <a:t>Diagrama de Casos de Uso</a:t>
            </a:r>
          </a:p>
          <a:p>
            <a:pPr marL="457200" indent="-457200">
              <a:buFont typeface="+mj-lt"/>
              <a:buAutoNum type="arabicPeriod"/>
            </a:pPr>
            <a:r>
              <a:rPr lang="es-MX" dirty="0" smtClean="0"/>
              <a:t>Diagrama de Clase</a:t>
            </a:r>
          </a:p>
          <a:p>
            <a:pPr marL="457200" indent="-457200">
              <a:buFont typeface="+mj-lt"/>
              <a:buAutoNum type="arabicPeriod"/>
            </a:pPr>
            <a:r>
              <a:rPr lang="es-MX" dirty="0" smtClean="0"/>
              <a:t>Implementación</a:t>
            </a:r>
          </a:p>
          <a:p>
            <a:pPr marL="457200" indent="-457200">
              <a:buFont typeface="+mj-lt"/>
              <a:buAutoNum type="arabicPeriod"/>
            </a:pPr>
            <a:r>
              <a:rPr lang="es-MX" dirty="0" smtClean="0"/>
              <a:t>Conclusiones </a:t>
            </a:r>
          </a:p>
          <a:p>
            <a:pPr marL="457200" indent="-457200">
              <a:buFont typeface="+mj-lt"/>
              <a:buAutoNum type="arabicPeriod"/>
            </a:pPr>
            <a:r>
              <a:rPr lang="es-MX" dirty="0" smtClean="0"/>
              <a:t>Trabajo a futuro</a:t>
            </a:r>
            <a:endParaRPr lang="es-MX" dirty="0"/>
          </a:p>
        </p:txBody>
      </p:sp>
    </p:spTree>
    <p:extLst>
      <p:ext uri="{BB962C8B-B14F-4D97-AF65-F5344CB8AC3E}">
        <p14:creationId xmlns:p14="http://schemas.microsoft.com/office/powerpoint/2010/main" val="23818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pPr algn="ctr"/>
            <a:r>
              <a:rPr lang="es-MX" dirty="0"/>
              <a:t>Resumen</a:t>
            </a:r>
          </a:p>
        </p:txBody>
      </p:sp>
      <p:sp>
        <p:nvSpPr>
          <p:cNvPr id="3" name="Marcador de contenido 2"/>
          <p:cNvSpPr>
            <a:spLocks noGrp="1"/>
          </p:cNvSpPr>
          <p:nvPr>
            <p:ph idx="1"/>
          </p:nvPr>
        </p:nvSpPr>
        <p:spPr>
          <a:xfrm>
            <a:off x="1097280" y="1845734"/>
            <a:ext cx="5328154" cy="4023360"/>
          </a:xfrm>
        </p:spPr>
        <p:txBody>
          <a:bodyPr anchor="ctr"/>
          <a:lstStyle/>
          <a:p>
            <a:pPr algn="just"/>
            <a:r>
              <a:rPr lang="es-ES" dirty="0"/>
              <a:t>Desarrollo de un sistema web para la gestión y evaluación de exámenes de área de los alumnos que se encuentran en Internado Rotatorio, de la Escuela Superior de Medicina del Instituto Politécnico Nacional, así como proporcionar una retroalimentación de los temas vistos en cada examen acorde a los resultados obtenidos.</a:t>
            </a:r>
            <a:endParaRPr lang="es-MX" dirty="0"/>
          </a:p>
          <a:p>
            <a:pPr algn="just"/>
            <a:endParaRPr lang="es-MX" dirty="0"/>
          </a:p>
        </p:txBody>
      </p:sp>
      <p:grpSp>
        <p:nvGrpSpPr>
          <p:cNvPr id="4" name="Grupo 3"/>
          <p:cNvGrpSpPr/>
          <p:nvPr/>
        </p:nvGrpSpPr>
        <p:grpSpPr>
          <a:xfrm>
            <a:off x="7547323" y="2157194"/>
            <a:ext cx="3369818" cy="3400439"/>
            <a:chOff x="515506" y="3177053"/>
            <a:chExt cx="3020940" cy="3147321"/>
          </a:xfrm>
        </p:grpSpPr>
        <p:pic>
          <p:nvPicPr>
            <p:cNvPr id="5" name="Imagen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15506" y="3177053"/>
              <a:ext cx="1801357" cy="1800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086081"/>
              <a:ext cx="2439166" cy="2238293"/>
            </a:xfrm>
            <a:prstGeom prst="rect">
              <a:avLst/>
            </a:prstGeom>
          </p:spPr>
        </p:pic>
      </p:grpSp>
    </p:spTree>
    <p:extLst>
      <p:ext uri="{BB962C8B-B14F-4D97-AF65-F5344CB8AC3E}">
        <p14:creationId xmlns:p14="http://schemas.microsoft.com/office/powerpoint/2010/main" val="155732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pPr algn="ctr"/>
            <a:r>
              <a:rPr lang="es-MX" dirty="0" smtClean="0"/>
              <a:t>Objetivos</a:t>
            </a:r>
            <a:endParaRPr lang="es-MX" dirty="0"/>
          </a:p>
        </p:txBody>
      </p:sp>
      <p:sp>
        <p:nvSpPr>
          <p:cNvPr id="7" name="Marcador de contenido 6"/>
          <p:cNvSpPr>
            <a:spLocks noGrp="1"/>
          </p:cNvSpPr>
          <p:nvPr>
            <p:ph idx="1"/>
          </p:nvPr>
        </p:nvSpPr>
        <p:spPr/>
        <p:txBody>
          <a:bodyPr>
            <a:normAutofit/>
          </a:bodyPr>
          <a:lstStyle/>
          <a:p>
            <a:pPr algn="ctr"/>
            <a:r>
              <a:rPr lang="es-MX" sz="2400" i="1" dirty="0"/>
              <a:t>“</a:t>
            </a:r>
            <a:r>
              <a:rPr lang="es-ES" sz="2400" i="1" dirty="0" smtClean="0"/>
              <a:t>Desarrollar </a:t>
            </a:r>
            <a:r>
              <a:rPr lang="es-ES" sz="2400" i="1" dirty="0"/>
              <a:t>un sistema de información web que apoye a la Coordinación de Internado Rotatorio de </a:t>
            </a:r>
            <a:r>
              <a:rPr lang="es-ES" sz="2400" i="1" dirty="0" smtClean="0"/>
              <a:t>pregrado </a:t>
            </a:r>
            <a:r>
              <a:rPr lang="es-ES" sz="2400" i="1" dirty="0"/>
              <a:t>en el proceso de gestión de evaluaciones de sus alumnos.</a:t>
            </a:r>
            <a:r>
              <a:rPr lang="es-MX" sz="2400" i="1" dirty="0" smtClean="0"/>
              <a:t>”</a:t>
            </a:r>
          </a:p>
          <a:p>
            <a:pPr algn="ctr"/>
            <a:endParaRPr lang="es-MX" i="1" dirty="0"/>
          </a:p>
          <a:p>
            <a:pPr marL="795338" indent="-342900">
              <a:buFont typeface="+mj-lt"/>
              <a:buAutoNum type="arabicPeriod"/>
            </a:pPr>
            <a:r>
              <a:rPr lang="es-ES" sz="1800" dirty="0"/>
              <a:t>Permitir el diseño de exámenes</a:t>
            </a:r>
          </a:p>
          <a:p>
            <a:pPr marL="795338" indent="-342900">
              <a:buFont typeface="+mj-lt"/>
              <a:buAutoNum type="arabicPeriod"/>
            </a:pPr>
            <a:r>
              <a:rPr lang="es-MX" sz="1800" dirty="0"/>
              <a:t>Evaluar los exámenes aplicados.</a:t>
            </a:r>
          </a:p>
          <a:p>
            <a:pPr marL="795338" indent="-342900">
              <a:buFont typeface="+mj-lt"/>
              <a:buAutoNum type="arabicPeriod"/>
            </a:pPr>
            <a:r>
              <a:rPr lang="es-ES" sz="1800" dirty="0"/>
              <a:t>Generar informes de los resultados obtenidos en la evaluación acorde a las necesidades </a:t>
            </a:r>
            <a:r>
              <a:rPr lang="es-ES" sz="1800" dirty="0" smtClean="0"/>
              <a:t>de la Coordinación de </a:t>
            </a:r>
            <a:r>
              <a:rPr lang="es-MX" sz="1800" dirty="0" smtClean="0"/>
              <a:t>Internado Rotatorio de pregrado.</a:t>
            </a:r>
            <a:endParaRPr lang="es-MX" sz="1800" dirty="0"/>
          </a:p>
          <a:p>
            <a:pPr marL="795338" indent="-342900">
              <a:buFont typeface="+mj-lt"/>
              <a:buAutoNum type="arabicPeriod"/>
            </a:pPr>
            <a:r>
              <a:rPr lang="es-ES" sz="1800" dirty="0"/>
              <a:t>Aplicación de exámenes en </a:t>
            </a:r>
            <a:r>
              <a:rPr lang="es-ES" sz="1800" dirty="0" smtClean="0"/>
              <a:t>línea.</a:t>
            </a:r>
          </a:p>
          <a:p>
            <a:pPr marL="795338" indent="-342900">
              <a:buFont typeface="+mj-lt"/>
              <a:buAutoNum type="arabicPeriod"/>
            </a:pPr>
            <a:r>
              <a:rPr lang="es-ES" sz="1800" dirty="0" smtClean="0"/>
              <a:t>Proporcionar </a:t>
            </a:r>
            <a:r>
              <a:rPr lang="es-ES" sz="1800" dirty="0"/>
              <a:t>retroalimentación de los exámenes.</a:t>
            </a:r>
            <a:endParaRPr lang="es-MX" sz="1800" dirty="0"/>
          </a:p>
          <a:p>
            <a:endParaRPr lang="es-MX" dirty="0"/>
          </a:p>
        </p:txBody>
      </p:sp>
    </p:spTree>
    <p:extLst>
      <p:ext uri="{BB962C8B-B14F-4D97-AF65-F5344CB8AC3E}">
        <p14:creationId xmlns:p14="http://schemas.microsoft.com/office/powerpoint/2010/main" val="10511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6309" y="449943"/>
            <a:ext cx="10058400" cy="866503"/>
          </a:xfrm>
        </p:spPr>
        <p:txBody>
          <a:bodyPr/>
          <a:lstStyle/>
          <a:p>
            <a:pPr algn="ctr"/>
            <a:r>
              <a:rPr lang="es-MX" dirty="0" smtClean="0"/>
              <a:t>Estado del arte</a:t>
            </a:r>
            <a:endParaRPr lang="es-MX" dirty="0"/>
          </a:p>
        </p:txBody>
      </p:sp>
      <p:grpSp>
        <p:nvGrpSpPr>
          <p:cNvPr id="15" name="Grupo 14"/>
          <p:cNvGrpSpPr/>
          <p:nvPr/>
        </p:nvGrpSpPr>
        <p:grpSpPr>
          <a:xfrm>
            <a:off x="1625600" y="1814286"/>
            <a:ext cx="3420873" cy="4103106"/>
            <a:chOff x="7192576" y="1219378"/>
            <a:chExt cx="4036983" cy="5772071"/>
          </a:xfrm>
        </p:grpSpPr>
        <p:pic>
          <p:nvPicPr>
            <p:cNvPr id="20" name="Imagen 19"/>
            <p:cNvPicPr>
              <a:picLocks noChangeAspect="1"/>
            </p:cNvPicPr>
            <p:nvPr/>
          </p:nvPicPr>
          <p:blipFill rotWithShape="1">
            <a:blip r:embed="rId3">
              <a:clrChange>
                <a:clrFrom>
                  <a:srgbClr val="FFFFFF"/>
                </a:clrFrom>
                <a:clrTo>
                  <a:srgbClr val="FFFFFF">
                    <a:alpha val="0"/>
                  </a:srgbClr>
                </a:clrTo>
              </a:clrChange>
            </a:blip>
            <a:srcRect l="20351" t="9811" r="66066" b="80950"/>
            <a:stretch/>
          </p:blipFill>
          <p:spPr>
            <a:xfrm>
              <a:off x="7315199" y="1219378"/>
              <a:ext cx="2875723" cy="1099753"/>
            </a:xfrm>
            <a:prstGeom prst="rect">
              <a:avLst/>
            </a:prstGeom>
          </p:spPr>
        </p:pic>
        <p:pic>
          <p:nvPicPr>
            <p:cNvPr id="22" name="Imagen 2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53059" y="2112479"/>
              <a:ext cx="2476500" cy="1847850"/>
            </a:xfrm>
            <a:prstGeom prst="rect">
              <a:avLst/>
            </a:prstGeom>
          </p:spPr>
        </p:pic>
        <p:pic>
          <p:nvPicPr>
            <p:cNvPr id="23" name="Imagen 22" descr="Cree sus propios tests y exámenes en línea - iGiveTest - Google Chrome"/>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394" t="17575" r="77289" b="75558"/>
            <a:stretch/>
          </p:blipFill>
          <p:spPr>
            <a:xfrm>
              <a:off x="7192576" y="4014058"/>
              <a:ext cx="3120967" cy="753339"/>
            </a:xfrm>
            <a:prstGeom prst="rect">
              <a:avLst/>
            </a:prstGeom>
          </p:spPr>
        </p:pic>
        <p:pic>
          <p:nvPicPr>
            <p:cNvPr id="24" name="Imagen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283" y="4767397"/>
              <a:ext cx="2224052" cy="2224052"/>
            </a:xfrm>
            <a:prstGeom prst="rect">
              <a:avLst/>
            </a:prstGeom>
          </p:spPr>
        </p:pic>
      </p:grpSp>
      <p:pic>
        <p:nvPicPr>
          <p:cNvPr id="25" name="Marcador de contenido 2"/>
          <p:cNvPicPr>
            <a:picLocks noChangeAspect="1"/>
          </p:cNvPicPr>
          <p:nvPr/>
        </p:nvPicPr>
        <p:blipFill rotWithShape="1">
          <a:blip r:embed="rId7">
            <a:extLst>
              <a:ext uri="{28A0092B-C50C-407E-A947-70E740481C1C}">
                <a14:useLocalDpi xmlns:a14="http://schemas.microsoft.com/office/drawing/2010/main" val="0"/>
              </a:ext>
            </a:extLst>
          </a:blip>
          <a:srcRect l="17181" t="20281" r="14965" b="13461"/>
          <a:stretch/>
        </p:blipFill>
        <p:spPr>
          <a:xfrm>
            <a:off x="5699544" y="1926760"/>
            <a:ext cx="4735681" cy="2599901"/>
          </a:xfrm>
          <a:prstGeom prst="rect">
            <a:avLst/>
          </a:prstGeom>
          <a:ln w="9525" cap="sq">
            <a:solidFill>
              <a:srgbClr val="000000"/>
            </a:solidFill>
            <a:miter lim="800000"/>
          </a:ln>
          <a:effectLst>
            <a:outerShdw blurRad="57150" dist="50800" dir="2700000" algn="tl" rotWithShape="0">
              <a:srgbClr val="000000">
                <a:alpha val="40000"/>
              </a:srgbClr>
            </a:outerShdw>
          </a:effectLst>
        </p:spPr>
      </p:pic>
      <p:pic>
        <p:nvPicPr>
          <p:cNvPr id="26" name="Imagen 25"/>
          <p:cNvPicPr>
            <a:picLocks noChangeAspect="1"/>
          </p:cNvPicPr>
          <p:nvPr/>
        </p:nvPicPr>
        <p:blipFill rotWithShape="1">
          <a:blip r:embed="rId8">
            <a:extLst>
              <a:ext uri="{28A0092B-C50C-407E-A947-70E740481C1C}">
                <a14:useLocalDpi xmlns:a14="http://schemas.microsoft.com/office/drawing/2010/main" val="0"/>
              </a:ext>
            </a:extLst>
          </a:blip>
          <a:srcRect l="17902" t="17187" r="16621" b="12667"/>
          <a:stretch/>
        </p:blipFill>
        <p:spPr>
          <a:xfrm>
            <a:off x="7113682" y="3164935"/>
            <a:ext cx="4521558" cy="2723451"/>
          </a:xfrm>
          <a:prstGeom prst="rect">
            <a:avLst/>
          </a:prstGeom>
          <a:ln w="3175"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84646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pPr algn="ctr"/>
            <a:r>
              <a:rPr lang="es-MX" dirty="0" smtClean="0"/>
              <a:t>Antecedentes</a:t>
            </a:r>
            <a:endParaRPr lang="es-MX"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456" y="1896090"/>
            <a:ext cx="3511741" cy="2569894"/>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277" y="3411802"/>
            <a:ext cx="3446462" cy="2584847"/>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8279" y="2301149"/>
            <a:ext cx="5208105" cy="2930515"/>
          </a:xfrm>
          <a:prstGeom prst="rect">
            <a:avLst/>
          </a:prstGeom>
        </p:spPr>
      </p:pic>
    </p:spTree>
    <p:extLst>
      <p:ext uri="{BB962C8B-B14F-4D97-AF65-F5344CB8AC3E}">
        <p14:creationId xmlns:p14="http://schemas.microsoft.com/office/powerpoint/2010/main" val="12058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pPr algn="ctr"/>
            <a:r>
              <a:rPr lang="es-MX" dirty="0" smtClean="0"/>
              <a:t>Tecnologías</a:t>
            </a:r>
            <a:endParaRPr lang="es-MX" dirty="0"/>
          </a:p>
        </p:txBody>
      </p:sp>
      <p:pic>
        <p:nvPicPr>
          <p:cNvPr id="11" name="Imagen 1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0136" y="1800634"/>
            <a:ext cx="1937133" cy="1990940"/>
          </a:xfrm>
          <a:prstGeom prst="rect">
            <a:avLst/>
          </a:prstGeom>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276" y="2267988"/>
            <a:ext cx="1494149" cy="1494146"/>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1386" y="3791574"/>
            <a:ext cx="1657185" cy="1878782"/>
          </a:xfrm>
          <a:prstGeom prst="rect">
            <a:avLst/>
          </a:prstGeom>
        </p:spPr>
      </p:pic>
      <p:pic>
        <p:nvPicPr>
          <p:cNvPr id="14" name="Imagen 1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76699" y="4262526"/>
            <a:ext cx="2231475" cy="1832747"/>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0620" y="4489113"/>
            <a:ext cx="1606163" cy="1606160"/>
          </a:xfrm>
          <a:prstGeom prst="rect">
            <a:avLst/>
          </a:prstGeom>
        </p:spPr>
      </p:pic>
      <p:pic>
        <p:nvPicPr>
          <p:cNvPr id="16" name="Imagen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6453" y="2015914"/>
            <a:ext cx="2033228" cy="1076976"/>
          </a:xfrm>
          <a:prstGeom prst="rect">
            <a:avLst/>
          </a:prstGeom>
        </p:spPr>
      </p:pic>
    </p:spTree>
    <p:extLst>
      <p:ext uri="{BB962C8B-B14F-4D97-AF65-F5344CB8AC3E}">
        <p14:creationId xmlns:p14="http://schemas.microsoft.com/office/powerpoint/2010/main" val="325460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pPr algn="ctr"/>
            <a:r>
              <a:rPr lang="es-MX" dirty="0" smtClean="0"/>
              <a:t>Requerimientos funcionales</a:t>
            </a:r>
            <a:endParaRPr lang="es-MX" dirty="0"/>
          </a:p>
        </p:txBody>
      </p:sp>
      <p:grpSp>
        <p:nvGrpSpPr>
          <p:cNvPr id="10" name="Grupo 9"/>
          <p:cNvGrpSpPr/>
          <p:nvPr/>
        </p:nvGrpSpPr>
        <p:grpSpPr>
          <a:xfrm>
            <a:off x="418692" y="1747388"/>
            <a:ext cx="2391157" cy="1929492"/>
            <a:chOff x="418692" y="1747388"/>
            <a:chExt cx="2391157" cy="1929492"/>
          </a:xfrm>
        </p:grpSpPr>
        <p:pic>
          <p:nvPicPr>
            <p:cNvPr id="3" name="Imagen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0357" y="1747388"/>
              <a:ext cx="1929492" cy="1929492"/>
            </a:xfrm>
            <a:prstGeom prst="rect">
              <a:avLst/>
            </a:prstGeom>
          </p:spPr>
        </p:pic>
        <p:sp>
          <p:nvSpPr>
            <p:cNvPr id="9" name="CuadroTexto 8"/>
            <p:cNvSpPr txBox="1"/>
            <p:nvPr/>
          </p:nvSpPr>
          <p:spPr>
            <a:xfrm>
              <a:off x="418692" y="1820095"/>
              <a:ext cx="461665" cy="1784078"/>
            </a:xfrm>
            <a:prstGeom prst="rect">
              <a:avLst/>
            </a:prstGeom>
            <a:noFill/>
          </p:spPr>
          <p:txBody>
            <a:bodyPr vert="vert270" wrap="none" rtlCol="0">
              <a:spAutoFit/>
            </a:bodyPr>
            <a:lstStyle/>
            <a:p>
              <a:r>
                <a:rPr lang="es-MX" dirty="0" smtClean="0"/>
                <a:t>Control de Acceso</a:t>
              </a:r>
              <a:endParaRPr lang="es-MX" dirty="0"/>
            </a:p>
          </p:txBody>
        </p:sp>
      </p:grpSp>
      <p:grpSp>
        <p:nvGrpSpPr>
          <p:cNvPr id="19" name="Grupo 18"/>
          <p:cNvGrpSpPr/>
          <p:nvPr/>
        </p:nvGrpSpPr>
        <p:grpSpPr>
          <a:xfrm>
            <a:off x="3885705" y="1938454"/>
            <a:ext cx="3768360" cy="1152296"/>
            <a:chOff x="3885705" y="1938454"/>
            <a:chExt cx="3768360" cy="1152296"/>
          </a:xfrm>
        </p:grpSpPr>
        <p:pic>
          <p:nvPicPr>
            <p:cNvPr id="4" name="Imagen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53" t="7016" r="68095" b="79778"/>
            <a:stretch/>
          </p:blipFill>
          <p:spPr>
            <a:xfrm>
              <a:off x="4285815" y="1938454"/>
              <a:ext cx="3368250" cy="1152296"/>
            </a:xfrm>
            <a:prstGeom prst="rect">
              <a:avLst/>
            </a:prstGeom>
          </p:spPr>
        </p:pic>
        <p:sp>
          <p:nvSpPr>
            <p:cNvPr id="11" name="CuadroTexto 10"/>
            <p:cNvSpPr txBox="1"/>
            <p:nvPr/>
          </p:nvSpPr>
          <p:spPr>
            <a:xfrm>
              <a:off x="3885705" y="2030944"/>
              <a:ext cx="461665" cy="967316"/>
            </a:xfrm>
            <a:prstGeom prst="rect">
              <a:avLst/>
            </a:prstGeom>
            <a:noFill/>
          </p:spPr>
          <p:txBody>
            <a:bodyPr vert="vert270" wrap="none" rtlCol="0">
              <a:spAutoFit/>
            </a:bodyPr>
            <a:lstStyle/>
            <a:p>
              <a:r>
                <a:rPr lang="es-MX" dirty="0" smtClean="0"/>
                <a:t>Conexión</a:t>
              </a:r>
              <a:endParaRPr lang="es-MX" dirty="0"/>
            </a:p>
          </p:txBody>
        </p:sp>
      </p:grpSp>
      <p:grpSp>
        <p:nvGrpSpPr>
          <p:cNvPr id="18" name="Grupo 17"/>
          <p:cNvGrpSpPr/>
          <p:nvPr/>
        </p:nvGrpSpPr>
        <p:grpSpPr>
          <a:xfrm>
            <a:off x="8729921" y="1972577"/>
            <a:ext cx="2696566" cy="1847397"/>
            <a:chOff x="8729921" y="1972577"/>
            <a:chExt cx="2696566" cy="1847397"/>
          </a:xfrm>
        </p:grpSpPr>
        <p:pic>
          <p:nvPicPr>
            <p:cNvPr id="6" name="Imagen 5"/>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076"/>
            <a:stretch/>
          </p:blipFill>
          <p:spPr>
            <a:xfrm>
              <a:off x="9130031" y="1972577"/>
              <a:ext cx="2296456" cy="1847397"/>
            </a:xfrm>
            <a:prstGeom prst="rect">
              <a:avLst/>
            </a:prstGeom>
          </p:spPr>
        </p:pic>
        <p:sp>
          <p:nvSpPr>
            <p:cNvPr id="12" name="CuadroTexto 11"/>
            <p:cNvSpPr txBox="1"/>
            <p:nvPr/>
          </p:nvSpPr>
          <p:spPr>
            <a:xfrm>
              <a:off x="8729921" y="2323585"/>
              <a:ext cx="400110" cy="1437638"/>
            </a:xfrm>
            <a:prstGeom prst="rect">
              <a:avLst/>
            </a:prstGeom>
            <a:noFill/>
          </p:spPr>
          <p:txBody>
            <a:bodyPr vert="vert270" wrap="none" rtlCol="0">
              <a:spAutoFit/>
            </a:bodyPr>
            <a:lstStyle/>
            <a:p>
              <a:r>
                <a:rPr lang="es-MX" sz="1400" dirty="0" smtClean="0"/>
                <a:t>Retroalimentación</a:t>
              </a:r>
              <a:endParaRPr lang="es-MX" sz="1400" dirty="0"/>
            </a:p>
          </p:txBody>
        </p:sp>
      </p:grpSp>
      <p:grpSp>
        <p:nvGrpSpPr>
          <p:cNvPr id="17" name="Grupo 16"/>
          <p:cNvGrpSpPr/>
          <p:nvPr/>
        </p:nvGrpSpPr>
        <p:grpSpPr>
          <a:xfrm>
            <a:off x="9217662" y="4247286"/>
            <a:ext cx="1861608" cy="1630775"/>
            <a:chOff x="8455691" y="4165845"/>
            <a:chExt cx="1861608" cy="1630775"/>
          </a:xfrm>
        </p:grpSpPr>
        <p:pic>
          <p:nvPicPr>
            <p:cNvPr id="8" name="Imagen 7"/>
            <p:cNvPicPr>
              <a:picLocks noChangeAspect="1"/>
            </p:cNvPicPr>
            <p:nvPr/>
          </p:nvPicPr>
          <p:blipFill>
            <a:blip r:embed="rId5">
              <a:clrChange>
                <a:clrFrom>
                  <a:srgbClr val="000000"/>
                </a:clrFrom>
                <a:clrTo>
                  <a:srgbClr val="000000">
                    <a:alpha val="0"/>
                  </a:srgbClr>
                </a:clrTo>
              </a:clrChange>
            </a:blip>
            <a:stretch>
              <a:fillRect/>
            </a:stretch>
          </p:blipFill>
          <p:spPr>
            <a:xfrm>
              <a:off x="8686524" y="4165845"/>
              <a:ext cx="1630775" cy="1630775"/>
            </a:xfrm>
            <a:prstGeom prst="rect">
              <a:avLst/>
            </a:prstGeom>
          </p:spPr>
        </p:pic>
        <p:sp>
          <p:nvSpPr>
            <p:cNvPr id="13" name="CuadroTexto 12"/>
            <p:cNvSpPr txBox="1"/>
            <p:nvPr/>
          </p:nvSpPr>
          <p:spPr>
            <a:xfrm>
              <a:off x="8455691" y="4511705"/>
              <a:ext cx="461665" cy="932178"/>
            </a:xfrm>
            <a:prstGeom prst="rect">
              <a:avLst/>
            </a:prstGeom>
            <a:noFill/>
          </p:spPr>
          <p:txBody>
            <a:bodyPr vert="vert270" wrap="none" rtlCol="0">
              <a:spAutoFit/>
            </a:bodyPr>
            <a:lstStyle/>
            <a:p>
              <a:r>
                <a:rPr lang="es-MX" dirty="0" smtClean="0"/>
                <a:t>Reportes</a:t>
              </a:r>
              <a:endParaRPr lang="es-MX" dirty="0"/>
            </a:p>
          </p:txBody>
        </p:sp>
      </p:grpSp>
      <p:grpSp>
        <p:nvGrpSpPr>
          <p:cNvPr id="20" name="Grupo 19"/>
          <p:cNvGrpSpPr/>
          <p:nvPr/>
        </p:nvGrpSpPr>
        <p:grpSpPr>
          <a:xfrm>
            <a:off x="477812" y="4257181"/>
            <a:ext cx="2966242" cy="1397229"/>
            <a:chOff x="820266" y="4094582"/>
            <a:chExt cx="2966242" cy="1397229"/>
          </a:xfrm>
        </p:grpSpPr>
        <p:pic>
          <p:nvPicPr>
            <p:cNvPr id="7" name="Imagen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0826" y="4094582"/>
              <a:ext cx="2635682" cy="1397229"/>
            </a:xfrm>
            <a:prstGeom prst="rect">
              <a:avLst/>
            </a:prstGeom>
          </p:spPr>
        </p:pic>
        <p:sp>
          <p:nvSpPr>
            <p:cNvPr id="14" name="CuadroTexto 13"/>
            <p:cNvSpPr txBox="1"/>
            <p:nvPr/>
          </p:nvSpPr>
          <p:spPr>
            <a:xfrm rot="16200000">
              <a:off x="413648" y="4709719"/>
              <a:ext cx="1182568" cy="369332"/>
            </a:xfrm>
            <a:prstGeom prst="rect">
              <a:avLst/>
            </a:prstGeom>
            <a:noFill/>
          </p:spPr>
          <p:txBody>
            <a:bodyPr vert="horz" wrap="none" rtlCol="0">
              <a:spAutoFit/>
            </a:bodyPr>
            <a:lstStyle/>
            <a:p>
              <a:r>
                <a:rPr lang="es-MX" dirty="0" smtClean="0"/>
                <a:t>Evaluación</a:t>
              </a:r>
            </a:p>
          </p:txBody>
        </p:sp>
      </p:grpSp>
      <p:grpSp>
        <p:nvGrpSpPr>
          <p:cNvPr id="16" name="Grupo 15"/>
          <p:cNvGrpSpPr/>
          <p:nvPr/>
        </p:nvGrpSpPr>
        <p:grpSpPr>
          <a:xfrm>
            <a:off x="3966718" y="4188762"/>
            <a:ext cx="2007257" cy="1754653"/>
            <a:chOff x="4599364" y="3734551"/>
            <a:chExt cx="2007257" cy="1754653"/>
          </a:xfrm>
        </p:grpSpPr>
        <p:pic>
          <p:nvPicPr>
            <p:cNvPr id="5" name="Imagen 4"/>
            <p:cNvPicPr>
              <a:picLocks noChangeAspect="1"/>
            </p:cNvPicPr>
            <p:nvPr/>
          </p:nvPicPr>
          <p:blipFill rotWithShape="1">
            <a:blip r:embed="rId7" cstate="print">
              <a:extLst>
                <a:ext uri="{28A0092B-C50C-407E-A947-70E740481C1C}">
                  <a14:useLocalDpi xmlns:a14="http://schemas.microsoft.com/office/drawing/2010/main" val="0"/>
                </a:ext>
              </a:extLst>
            </a:blip>
            <a:srcRect l="15460" t="2169" r="20032" b="3693"/>
            <a:stretch/>
          </p:blipFill>
          <p:spPr>
            <a:xfrm>
              <a:off x="5003448" y="3734551"/>
              <a:ext cx="1603173" cy="1754653"/>
            </a:xfrm>
            <a:prstGeom prst="rect">
              <a:avLst/>
            </a:prstGeom>
          </p:spPr>
        </p:pic>
        <p:sp>
          <p:nvSpPr>
            <p:cNvPr id="15" name="CuadroTexto 14"/>
            <p:cNvSpPr txBox="1"/>
            <p:nvPr/>
          </p:nvSpPr>
          <p:spPr>
            <a:xfrm>
              <a:off x="4599364" y="3810520"/>
              <a:ext cx="400110" cy="1595886"/>
            </a:xfrm>
            <a:prstGeom prst="rect">
              <a:avLst/>
            </a:prstGeom>
            <a:noFill/>
          </p:spPr>
          <p:txBody>
            <a:bodyPr vert="vert270" wrap="none" rtlCol="0">
              <a:spAutoFit/>
            </a:bodyPr>
            <a:lstStyle/>
            <a:p>
              <a:r>
                <a:rPr lang="es-MX" sz="1400" dirty="0" smtClean="0"/>
                <a:t>Diseño de Exámenes</a:t>
              </a:r>
              <a:endParaRPr lang="es-MX" sz="1400" dirty="0"/>
            </a:p>
          </p:txBody>
        </p:sp>
      </p:grpSp>
      <p:grpSp>
        <p:nvGrpSpPr>
          <p:cNvPr id="21" name="Grupo 20"/>
          <p:cNvGrpSpPr/>
          <p:nvPr/>
        </p:nvGrpSpPr>
        <p:grpSpPr>
          <a:xfrm>
            <a:off x="6723251" y="3557611"/>
            <a:ext cx="2254426" cy="2351697"/>
            <a:chOff x="5997537" y="3557611"/>
            <a:chExt cx="2254426" cy="2351697"/>
          </a:xfrm>
        </p:grpSpPr>
        <p:pic>
          <p:nvPicPr>
            <p:cNvPr id="1026" name="Picture 2" descr="http://www.aprendes.info/images/examen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5747" y="3557611"/>
              <a:ext cx="1976216" cy="2351697"/>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p:cNvSpPr txBox="1"/>
            <p:nvPr/>
          </p:nvSpPr>
          <p:spPr>
            <a:xfrm>
              <a:off x="5997537" y="3807392"/>
              <a:ext cx="461665" cy="1883272"/>
            </a:xfrm>
            <a:prstGeom prst="rect">
              <a:avLst/>
            </a:prstGeom>
            <a:noFill/>
          </p:spPr>
          <p:txBody>
            <a:bodyPr vert="vert270" wrap="none" rtlCol="0">
              <a:spAutoFit/>
            </a:bodyPr>
            <a:lstStyle/>
            <a:p>
              <a:r>
                <a:rPr lang="es-MX" dirty="0" smtClean="0"/>
                <a:t>Tiempo de examen</a:t>
              </a:r>
              <a:endParaRPr lang="es-MX" dirty="0"/>
            </a:p>
          </p:txBody>
        </p:sp>
      </p:grpSp>
    </p:spTree>
    <p:extLst>
      <p:ext uri="{BB962C8B-B14F-4D97-AF65-F5344CB8AC3E}">
        <p14:creationId xmlns:p14="http://schemas.microsoft.com/office/powerpoint/2010/main" val="274999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6309" y="449943"/>
            <a:ext cx="10058400" cy="866503"/>
          </a:xfrm>
        </p:spPr>
        <p:txBody>
          <a:bodyPr/>
          <a:lstStyle/>
          <a:p>
            <a:pPr algn="ctr"/>
            <a:r>
              <a:rPr lang="es-MX" dirty="0" smtClean="0"/>
              <a:t>Diagrama de caso de uso</a:t>
            </a:r>
            <a:endParaRPr lang="es-MX" dirty="0"/>
          </a:p>
        </p:txBody>
      </p:sp>
      <p:pic>
        <p:nvPicPr>
          <p:cNvPr id="3" name="Marcador de contenido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42" y="1850376"/>
            <a:ext cx="5805714" cy="4355897"/>
          </a:xfrm>
          <a:prstGeom prst="rect">
            <a:avLst/>
          </a:prstGeom>
          <a:scene3d>
            <a:camera prst="orthographicFront"/>
            <a:lightRig rig="threePt" dir="t"/>
          </a:scene3d>
          <a:sp3d>
            <a:bevelT prst="relaxedInset"/>
          </a:sp3d>
        </p:spPr>
      </p:pic>
      <p:sp>
        <p:nvSpPr>
          <p:cNvPr id="5" name="Rectángulo 4"/>
          <p:cNvSpPr/>
          <p:nvPr/>
        </p:nvSpPr>
        <p:spPr>
          <a:xfrm>
            <a:off x="0" y="0"/>
            <a:ext cx="12192000" cy="6858000"/>
          </a:xfrm>
          <a:prstGeom prst="rect">
            <a:avLst/>
          </a:prstGeom>
          <a:solidFill>
            <a:schemeClr val="accent1">
              <a:alpha val="54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2097" y="2914650"/>
            <a:ext cx="3305175" cy="1028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2097" y="2252662"/>
            <a:ext cx="9144000" cy="2352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64897" y="2252662"/>
            <a:ext cx="10058400" cy="2163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22046" y="2886075"/>
            <a:ext cx="4105275" cy="1085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0318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4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400"/>
                                        <p:tgtEl>
                                          <p:spTgt spid="8"/>
                                        </p:tgtEl>
                                      </p:cBhvr>
                                    </p:animEffect>
                                  </p:childTnLst>
                                </p:cTn>
                              </p:par>
                              <p:par>
                                <p:cTn id="11" presetID="35" presetClass="path" presetSubtype="0" accel="50000" decel="50000" fill="hold" nodeType="withEffect">
                                  <p:stCondLst>
                                    <p:cond delay="0"/>
                                  </p:stCondLst>
                                  <p:childTnLst>
                                    <p:animMotion origin="layout" path="M -1.45833E-6 0 L -0.72799 0 " pathEditMode="relative" rAng="0" ptsTypes="AA">
                                      <p:cBhvr>
                                        <p:cTn id="12" dur="2000" fill="hold"/>
                                        <p:tgtEl>
                                          <p:spTgt spid="8"/>
                                        </p:tgtEl>
                                        <p:attrNameLst>
                                          <p:attrName>ppt_x</p:attrName>
                                          <p:attrName>ppt_y</p:attrName>
                                        </p:attrNameLst>
                                      </p:cBhvr>
                                      <p:rCtr x="-36406" y="0"/>
                                    </p:animMotion>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500"/>
                                        <p:tgtEl>
                                          <p:spTgt spid="8"/>
                                        </p:tgtEl>
                                      </p:cBhvr>
                                    </p:animEffect>
                                    <p:set>
                                      <p:cBhvr>
                                        <p:cTn id="17" dur="1" fill="hold">
                                          <p:stCondLst>
                                            <p:cond delay="1499"/>
                                          </p:stCondLst>
                                        </p:cTn>
                                        <p:tgtEl>
                                          <p:spTgt spid="8"/>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childTnLst>
                                </p:cTn>
                              </p:par>
                              <p:par>
                                <p:cTn id="21" presetID="35" presetClass="path" presetSubtype="0" accel="50000" decel="50000" fill="hold" nodeType="withEffect">
                                  <p:stCondLst>
                                    <p:cond delay="0"/>
                                  </p:stCondLst>
                                  <p:childTnLst>
                                    <p:animMotion origin="layout" path="M -4.58333E-6 0 L -0.95911 0 " pathEditMode="relative" rAng="0" ptsTypes="AA">
                                      <p:cBhvr>
                                        <p:cTn id="22" dur="2000" fill="hold"/>
                                        <p:tgtEl>
                                          <p:spTgt spid="9"/>
                                        </p:tgtEl>
                                        <p:attrNameLst>
                                          <p:attrName>ppt_x</p:attrName>
                                          <p:attrName>ppt_y</p:attrName>
                                        </p:attrNameLst>
                                      </p:cBhvr>
                                      <p:rCtr x="-47956" y="0"/>
                                    </p:animMotion>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400"/>
                                        <p:tgtEl>
                                          <p:spTgt spid="9"/>
                                        </p:tgtEl>
                                      </p:cBhvr>
                                    </p:animEffect>
                                    <p:set>
                                      <p:cBhvr>
                                        <p:cTn id="27" dur="1" fill="hold">
                                          <p:stCondLst>
                                            <p:cond delay="13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400"/>
                                        <p:tgtEl>
                                          <p:spTgt spid="10"/>
                                        </p:tgtEl>
                                      </p:cBhvr>
                                    </p:animEffect>
                                  </p:childTnLst>
                                </p:cTn>
                              </p:par>
                              <p:par>
                                <p:cTn id="31" presetID="35" presetClass="path" presetSubtype="0" accel="50000" decel="50000" fill="hold" nodeType="withEffect">
                                  <p:stCondLst>
                                    <p:cond delay="0"/>
                                  </p:stCondLst>
                                  <p:childTnLst>
                                    <p:animMotion origin="layout" path="M -4.58333E-6 -1.11111E-6 L -0.95377 -1.11111E-6 " pathEditMode="relative" rAng="0" ptsTypes="AA">
                                      <p:cBhvr>
                                        <p:cTn id="32" dur="2000" fill="hold"/>
                                        <p:tgtEl>
                                          <p:spTgt spid="10"/>
                                        </p:tgtEl>
                                        <p:attrNameLst>
                                          <p:attrName>ppt_x</p:attrName>
                                          <p:attrName>ppt_y</p:attrName>
                                        </p:attrNameLst>
                                      </p:cBhvr>
                                      <p:rCtr x="-47695" y="0"/>
                                    </p:animMotion>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1400"/>
                                        <p:tgtEl>
                                          <p:spTgt spid="10"/>
                                        </p:tgtEl>
                                      </p:cBhvr>
                                    </p:animEffect>
                                    <p:set>
                                      <p:cBhvr>
                                        <p:cTn id="37" dur="1" fill="hold">
                                          <p:stCondLst>
                                            <p:cond delay="1399"/>
                                          </p:stCondLst>
                                        </p:cTn>
                                        <p:tgtEl>
                                          <p:spTgt spid="10"/>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400"/>
                                        <p:tgtEl>
                                          <p:spTgt spid="11"/>
                                        </p:tgtEl>
                                      </p:cBhvr>
                                    </p:animEffect>
                                  </p:childTnLst>
                                </p:cTn>
                              </p:par>
                              <p:par>
                                <p:cTn id="41" presetID="35" presetClass="path" presetSubtype="0" accel="50000" decel="50000" fill="hold" nodeType="withEffect">
                                  <p:stCondLst>
                                    <p:cond delay="0"/>
                                  </p:stCondLst>
                                  <p:childTnLst>
                                    <p:animMotion origin="layout" path="M -1.45833E-6 0 L -0.70625 0 " pathEditMode="relative" rAng="0" ptsTypes="AA">
                                      <p:cBhvr>
                                        <p:cTn id="42" dur="2000" fill="hold"/>
                                        <p:tgtEl>
                                          <p:spTgt spid="11"/>
                                        </p:tgtEl>
                                        <p:attrNameLst>
                                          <p:attrName>ppt_x</p:attrName>
                                          <p:attrName>ppt_y</p:attrName>
                                        </p:attrNameLst>
                                      </p:cBhvr>
                                      <p:rCtr x="-353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1032</TotalTime>
  <Words>610</Words>
  <Application>Microsoft Office PowerPoint</Application>
  <PresentationFormat>Panorámica</PresentationFormat>
  <Paragraphs>85</Paragraphs>
  <Slides>14</Slides>
  <Notes>4</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MS Mincho</vt:lpstr>
      <vt:lpstr>Arial</vt:lpstr>
      <vt:lpstr>Calibri</vt:lpstr>
      <vt:lpstr>Calibri Light</vt:lpstr>
      <vt:lpstr>Times New Roman</vt:lpstr>
      <vt:lpstr>Wingdings 3</vt:lpstr>
      <vt:lpstr>Retrospección</vt:lpstr>
      <vt:lpstr>Presentación de PowerPoint</vt:lpstr>
      <vt:lpstr>Contenido</vt:lpstr>
      <vt:lpstr>Resumen</vt:lpstr>
      <vt:lpstr>Objetivos</vt:lpstr>
      <vt:lpstr>Estado del arte</vt:lpstr>
      <vt:lpstr>Antecedentes</vt:lpstr>
      <vt:lpstr>Tecnologías</vt:lpstr>
      <vt:lpstr>Requerimientos funcionales</vt:lpstr>
      <vt:lpstr>Diagrama de caso de uso</vt:lpstr>
      <vt:lpstr>Diagrama de clases</vt:lpstr>
      <vt:lpstr>Implementación</vt:lpstr>
      <vt:lpstr>Trabajo a futuro</vt:lpstr>
      <vt:lpstr>Referencias</vt:lpstr>
      <vt:lpstr>Gracias por su atención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Web para la Gestión de Evaluaciones a Alumnos de la Escuela Superior de Medicina que realizan Internado Rotatorio. Trabajo Terminal 2015 – B003</dc:title>
  <dc:creator>Itzayana Prado Hdez</dc:creator>
  <cp:lastModifiedBy>Itzayana Prado Hdez</cp:lastModifiedBy>
  <cp:revision>36</cp:revision>
  <dcterms:created xsi:type="dcterms:W3CDTF">2016-04-25T13:59:14Z</dcterms:created>
  <dcterms:modified xsi:type="dcterms:W3CDTF">2016-05-04T00:35:45Z</dcterms:modified>
</cp:coreProperties>
</file>